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Spline Sans Bold"/>
      <p:regular r:id="rId17"/>
    </p:embeddedFont>
    <p:embeddedFont>
      <p:font typeface="Spline Sans Bold"/>
      <p:regular r:id="rId18"/>
    </p:embeddedFont>
    <p:embeddedFont>
      <p:font typeface="Spline Sans Bold"/>
      <p:regular r:id="rId19"/>
    </p:embeddedFont>
    <p:embeddedFont>
      <p:font typeface="Spline Sans Bold"/>
      <p:regular r:id="rId20"/>
    </p:embeddedFont>
    <p:embeddedFont>
      <p:font typeface="Spline Sans Bold"/>
      <p:regular r:id="rId21"/>
    </p:embeddedFont>
    <p:embeddedFont>
      <p:font typeface="Barlow"/>
      <p:regular r:id="rId22"/>
    </p:embeddedFont>
    <p:embeddedFont>
      <p:font typeface="Barlow"/>
      <p:regular r:id="rId23"/>
    </p:embeddedFont>
    <p:embeddedFont>
      <p:font typeface="Barlow"/>
      <p:regular r:id="rId24"/>
    </p:embeddedFont>
    <p:embeddedFont>
      <p:font typeface="Barlow"/>
      <p:regular r:id="rId25"/>
    </p:embeddedFont>
    <p:embeddedFont>
      <p:font typeface="Barlow"/>
      <p:regular r:id="rId26"/>
    </p:embeddedFont>
    <p:embeddedFont>
      <p:font typeface="Barlow"/>
      <p:regular r:id="rId2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 Id="rId25" Type="http://schemas.openxmlformats.org/officeDocument/2006/relationships/font" Target="fonts/font9.fntdata"/><Relationship Id="rId26" Type="http://schemas.openxmlformats.org/officeDocument/2006/relationships/font" Target="fonts/font10.fntdata"/><Relationship Id="rId27" Type="http://schemas.openxmlformats.org/officeDocument/2006/relationships/font" Target="fonts/font11.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720096"/>
            <a:ext cx="7415927" cy="2838926"/>
          </a:xfrm>
          <a:prstGeom prst="rect">
            <a:avLst/>
          </a:prstGeom>
          <a:noFill/>
          <a:ln/>
        </p:spPr>
        <p:txBody>
          <a:bodyPr wrap="square" lIns="0" tIns="0" rIns="0" bIns="0" rtlCol="0" anchor="t"/>
          <a:lstStyle/>
          <a:p>
            <a:pPr indent="0" marL="0">
              <a:lnSpc>
                <a:spcPts val="7450"/>
              </a:lnSpc>
              <a:buNone/>
            </a:pPr>
            <a:r>
              <a:rPr lang="en-US" sz="5950" b="1" dirty="0">
                <a:solidFill>
                  <a:srgbClr val="F0FCFF"/>
                </a:solidFill>
                <a:latin typeface="Spline Sans Bold" pitchFamily="34" charset="0"/>
                <a:ea typeface="Spline Sans Bold" pitchFamily="34" charset="-122"/>
                <a:cs typeface="Spline Sans Bold" pitchFamily="34" charset="-120"/>
              </a:rPr>
              <a:t>Phishing Attacks: Recognizing and Avoiding the Threat</a:t>
            </a:r>
            <a:endParaRPr lang="en-US" sz="5950" dirty="0"/>
          </a:p>
        </p:txBody>
      </p:sp>
      <p:sp>
        <p:nvSpPr>
          <p:cNvPr id="4" name="Text 1"/>
          <p:cNvSpPr/>
          <p:nvPr/>
        </p:nvSpPr>
        <p:spPr>
          <a:xfrm>
            <a:off x="864037" y="4929307"/>
            <a:ext cx="7415927" cy="1580198"/>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Phishing attacks are a growing threat, with cybercriminals using deceptive tactics to steal sensitive information and gain unauthorized access. This presentation will equip you with the knowledge to identify and protect against these malicious attempts.</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36388"/>
          </a:xfrm>
          <a:prstGeom prst="rect">
            <a:avLst/>
          </a:prstGeom>
        </p:spPr>
      </p:pic>
      <p:sp>
        <p:nvSpPr>
          <p:cNvPr id="3" name="Text 0"/>
          <p:cNvSpPr/>
          <p:nvPr/>
        </p:nvSpPr>
        <p:spPr>
          <a:xfrm>
            <a:off x="710089" y="3094315"/>
            <a:ext cx="9698831" cy="563523"/>
          </a:xfrm>
          <a:prstGeom prst="rect">
            <a:avLst/>
          </a:prstGeom>
          <a:noFill/>
          <a:ln/>
        </p:spPr>
        <p:txBody>
          <a:bodyPr wrap="none" lIns="0" tIns="0" rIns="0" bIns="0" rtlCol="0" anchor="t"/>
          <a:lstStyle/>
          <a:p>
            <a:pPr indent="0" marL="0">
              <a:lnSpc>
                <a:spcPts val="4400"/>
              </a:lnSpc>
              <a:buNone/>
            </a:pPr>
            <a:r>
              <a:rPr lang="en-US" sz="3550" b="1" dirty="0">
                <a:solidFill>
                  <a:srgbClr val="F0FCFF"/>
                </a:solidFill>
                <a:latin typeface="Spline Sans Bold" pitchFamily="34" charset="0"/>
                <a:ea typeface="Spline Sans Bold" pitchFamily="34" charset="-122"/>
                <a:cs typeface="Spline Sans Bold" pitchFamily="34" charset="-120"/>
              </a:rPr>
              <a:t>Staying Vigilant: Ongoing Phishing Prevention</a:t>
            </a:r>
            <a:endParaRPr lang="en-US" sz="3550" dirty="0"/>
          </a:p>
        </p:txBody>
      </p:sp>
      <p:sp>
        <p:nvSpPr>
          <p:cNvPr id="4" name="Shape 1"/>
          <p:cNvSpPr/>
          <p:nvPr/>
        </p:nvSpPr>
        <p:spPr>
          <a:xfrm>
            <a:off x="7303770" y="3962162"/>
            <a:ext cx="22860" cy="3710464"/>
          </a:xfrm>
          <a:prstGeom prst="roundRect">
            <a:avLst>
              <a:gd name="adj" fmla="val 1331444"/>
            </a:avLst>
          </a:prstGeom>
          <a:solidFill>
            <a:srgbClr val="FFFFFF">
              <a:alpha val="24000"/>
            </a:srgbClr>
          </a:solidFill>
          <a:ln/>
        </p:spPr>
      </p:sp>
      <p:sp>
        <p:nvSpPr>
          <p:cNvPr id="5" name="Shape 2"/>
          <p:cNvSpPr/>
          <p:nvPr/>
        </p:nvSpPr>
        <p:spPr>
          <a:xfrm>
            <a:off x="6399728" y="4407218"/>
            <a:ext cx="710089" cy="22860"/>
          </a:xfrm>
          <a:prstGeom prst="roundRect">
            <a:avLst>
              <a:gd name="adj" fmla="val 1331444"/>
            </a:avLst>
          </a:prstGeom>
          <a:solidFill>
            <a:srgbClr val="16FFBB"/>
          </a:solidFill>
          <a:ln/>
        </p:spPr>
      </p:sp>
      <p:sp>
        <p:nvSpPr>
          <p:cNvPr id="6" name="Shape 3"/>
          <p:cNvSpPr/>
          <p:nvPr/>
        </p:nvSpPr>
        <p:spPr>
          <a:xfrm>
            <a:off x="7086957" y="4190405"/>
            <a:ext cx="456486" cy="456486"/>
          </a:xfrm>
          <a:prstGeom prst="roundRect">
            <a:avLst>
              <a:gd name="adj" fmla="val 66676"/>
            </a:avLst>
          </a:prstGeom>
          <a:solidFill>
            <a:srgbClr val="0A081B"/>
          </a:solidFill>
          <a:ln w="22860">
            <a:solidFill>
              <a:srgbClr val="16FFBB"/>
            </a:solidFill>
            <a:prstDash val="solid"/>
          </a:ln>
        </p:spPr>
      </p:sp>
      <p:sp>
        <p:nvSpPr>
          <p:cNvPr id="7" name="Text 4"/>
          <p:cNvSpPr/>
          <p:nvPr/>
        </p:nvSpPr>
        <p:spPr>
          <a:xfrm>
            <a:off x="7256621" y="4283393"/>
            <a:ext cx="117038" cy="270510"/>
          </a:xfrm>
          <a:prstGeom prst="rect">
            <a:avLst/>
          </a:prstGeom>
          <a:noFill/>
          <a:ln/>
        </p:spPr>
        <p:txBody>
          <a:bodyPr wrap="none" lIns="0" tIns="0" rIns="0" bIns="0" rtlCol="0" anchor="t"/>
          <a:lstStyle/>
          <a:p>
            <a:pPr algn="ctr" indent="0" marL="0">
              <a:lnSpc>
                <a:spcPts val="2100"/>
              </a:lnSpc>
              <a:buNone/>
            </a:pPr>
            <a:r>
              <a:rPr lang="en-US" sz="2100" b="1" dirty="0">
                <a:solidFill>
                  <a:srgbClr val="E0E4E6"/>
                </a:solidFill>
                <a:latin typeface="Spline Sans Bold" pitchFamily="34" charset="0"/>
                <a:ea typeface="Spline Sans Bold" pitchFamily="34" charset="-122"/>
                <a:cs typeface="Spline Sans Bold" pitchFamily="34" charset="-120"/>
              </a:rPr>
              <a:t>1</a:t>
            </a:r>
            <a:endParaRPr lang="en-US" sz="2100" dirty="0"/>
          </a:p>
        </p:txBody>
      </p:sp>
      <p:sp>
        <p:nvSpPr>
          <p:cNvPr id="8" name="Text 5"/>
          <p:cNvSpPr/>
          <p:nvPr/>
        </p:nvSpPr>
        <p:spPr>
          <a:xfrm>
            <a:off x="3870603" y="4165044"/>
            <a:ext cx="2328624" cy="281821"/>
          </a:xfrm>
          <a:prstGeom prst="rect">
            <a:avLst/>
          </a:prstGeom>
          <a:noFill/>
          <a:ln/>
        </p:spPr>
        <p:txBody>
          <a:bodyPr wrap="none" lIns="0" tIns="0" rIns="0" bIns="0" rtlCol="0" anchor="t"/>
          <a:lstStyle/>
          <a:p>
            <a:pPr algn="r" indent="0" marL="0">
              <a:lnSpc>
                <a:spcPts val="2200"/>
              </a:lnSpc>
              <a:buNone/>
            </a:pPr>
            <a:r>
              <a:rPr lang="en-US" sz="1750" b="1" dirty="0">
                <a:solidFill>
                  <a:srgbClr val="E0E4E6"/>
                </a:solidFill>
                <a:latin typeface="Spline Sans Bold" pitchFamily="34" charset="0"/>
                <a:ea typeface="Spline Sans Bold" pitchFamily="34" charset="-122"/>
                <a:cs typeface="Spline Sans Bold" pitchFamily="34" charset="-120"/>
              </a:rPr>
              <a:t>Continuous Education</a:t>
            </a:r>
            <a:endParaRPr lang="en-US" sz="1750" dirty="0"/>
          </a:p>
        </p:txBody>
      </p:sp>
      <p:sp>
        <p:nvSpPr>
          <p:cNvPr id="9" name="Text 6"/>
          <p:cNvSpPr/>
          <p:nvPr/>
        </p:nvSpPr>
        <p:spPr>
          <a:xfrm>
            <a:off x="710089" y="4568547"/>
            <a:ext cx="5489138" cy="649129"/>
          </a:xfrm>
          <a:prstGeom prst="rect">
            <a:avLst/>
          </a:prstGeom>
          <a:noFill/>
          <a:ln/>
        </p:spPr>
        <p:txBody>
          <a:bodyPr wrap="square" lIns="0" tIns="0" rIns="0" bIns="0" rtlCol="0" anchor="t"/>
          <a:lstStyle/>
          <a:p>
            <a:pPr algn="r" indent="0" marL="0">
              <a:lnSpc>
                <a:spcPts val="2550"/>
              </a:lnSpc>
              <a:buNone/>
            </a:pPr>
            <a:r>
              <a:rPr lang="en-US" sz="1550" dirty="0">
                <a:solidFill>
                  <a:srgbClr val="E0E4E6"/>
                </a:solidFill>
                <a:latin typeface="Barlow" pitchFamily="34" charset="0"/>
                <a:ea typeface="Barlow" pitchFamily="34" charset="-122"/>
                <a:cs typeface="Barlow" pitchFamily="34" charset="-120"/>
              </a:rPr>
              <a:t>Stay informed about the latest phishing tactics and trends to improve your ability to recognize and avoid these threats.</a:t>
            </a:r>
            <a:endParaRPr lang="en-US" sz="1550" dirty="0"/>
          </a:p>
        </p:txBody>
      </p:sp>
      <p:sp>
        <p:nvSpPr>
          <p:cNvPr id="10" name="Shape 7"/>
          <p:cNvSpPr/>
          <p:nvPr/>
        </p:nvSpPr>
        <p:spPr>
          <a:xfrm>
            <a:off x="7520583" y="5421630"/>
            <a:ext cx="710089" cy="22860"/>
          </a:xfrm>
          <a:prstGeom prst="roundRect">
            <a:avLst>
              <a:gd name="adj" fmla="val 1331444"/>
            </a:avLst>
          </a:prstGeom>
          <a:solidFill>
            <a:srgbClr val="29DDDA"/>
          </a:solidFill>
          <a:ln/>
        </p:spPr>
      </p:sp>
      <p:sp>
        <p:nvSpPr>
          <p:cNvPr id="11" name="Shape 8"/>
          <p:cNvSpPr/>
          <p:nvPr/>
        </p:nvSpPr>
        <p:spPr>
          <a:xfrm>
            <a:off x="7086957" y="5204817"/>
            <a:ext cx="456486" cy="456486"/>
          </a:xfrm>
          <a:prstGeom prst="roundRect">
            <a:avLst>
              <a:gd name="adj" fmla="val 66676"/>
            </a:avLst>
          </a:prstGeom>
          <a:solidFill>
            <a:srgbClr val="0A081B"/>
          </a:solidFill>
          <a:ln w="22860">
            <a:solidFill>
              <a:srgbClr val="29DDDA"/>
            </a:solidFill>
            <a:prstDash val="solid"/>
          </a:ln>
        </p:spPr>
      </p:sp>
      <p:sp>
        <p:nvSpPr>
          <p:cNvPr id="12" name="Text 9"/>
          <p:cNvSpPr/>
          <p:nvPr/>
        </p:nvSpPr>
        <p:spPr>
          <a:xfrm>
            <a:off x="7239953" y="5297805"/>
            <a:ext cx="150495" cy="270510"/>
          </a:xfrm>
          <a:prstGeom prst="rect">
            <a:avLst/>
          </a:prstGeom>
          <a:noFill/>
          <a:ln/>
        </p:spPr>
        <p:txBody>
          <a:bodyPr wrap="none" lIns="0" tIns="0" rIns="0" bIns="0" rtlCol="0" anchor="t"/>
          <a:lstStyle/>
          <a:p>
            <a:pPr algn="ctr" indent="0" marL="0">
              <a:lnSpc>
                <a:spcPts val="2100"/>
              </a:lnSpc>
              <a:buNone/>
            </a:pPr>
            <a:r>
              <a:rPr lang="en-US" sz="2100" b="1" dirty="0">
                <a:solidFill>
                  <a:srgbClr val="E0E4E6"/>
                </a:solidFill>
                <a:latin typeface="Spline Sans Bold" pitchFamily="34" charset="0"/>
                <a:ea typeface="Spline Sans Bold" pitchFamily="34" charset="-122"/>
                <a:cs typeface="Spline Sans Bold" pitchFamily="34" charset="-120"/>
              </a:rPr>
              <a:t>2</a:t>
            </a:r>
            <a:endParaRPr lang="en-US" sz="2100" dirty="0"/>
          </a:p>
        </p:txBody>
      </p:sp>
      <p:sp>
        <p:nvSpPr>
          <p:cNvPr id="13" name="Text 10"/>
          <p:cNvSpPr/>
          <p:nvPr/>
        </p:nvSpPr>
        <p:spPr>
          <a:xfrm>
            <a:off x="8431173" y="5179457"/>
            <a:ext cx="2593658" cy="281821"/>
          </a:xfrm>
          <a:prstGeom prst="rect">
            <a:avLst/>
          </a:prstGeom>
          <a:noFill/>
          <a:ln/>
        </p:spPr>
        <p:txBody>
          <a:bodyPr wrap="none" lIns="0" tIns="0" rIns="0" bIns="0" rtlCol="0" anchor="t"/>
          <a:lstStyle/>
          <a:p>
            <a:pPr algn="l" indent="0" marL="0">
              <a:lnSpc>
                <a:spcPts val="2200"/>
              </a:lnSpc>
              <a:buNone/>
            </a:pPr>
            <a:r>
              <a:rPr lang="en-US" sz="1750" b="1" dirty="0">
                <a:solidFill>
                  <a:srgbClr val="E0E4E6"/>
                </a:solidFill>
                <a:latin typeface="Spline Sans Bold" pitchFamily="34" charset="0"/>
                <a:ea typeface="Spline Sans Bold" pitchFamily="34" charset="-122"/>
                <a:cs typeface="Spline Sans Bold" pitchFamily="34" charset="-120"/>
              </a:rPr>
              <a:t>Regular Security Checks</a:t>
            </a:r>
            <a:endParaRPr lang="en-US" sz="1750" dirty="0"/>
          </a:p>
        </p:txBody>
      </p:sp>
      <p:sp>
        <p:nvSpPr>
          <p:cNvPr id="14" name="Text 11"/>
          <p:cNvSpPr/>
          <p:nvPr/>
        </p:nvSpPr>
        <p:spPr>
          <a:xfrm>
            <a:off x="8431173" y="5582960"/>
            <a:ext cx="5489138" cy="973693"/>
          </a:xfrm>
          <a:prstGeom prst="rect">
            <a:avLst/>
          </a:prstGeom>
          <a:noFill/>
          <a:ln/>
        </p:spPr>
        <p:txBody>
          <a:bodyPr wrap="square" lIns="0" tIns="0" rIns="0" bIns="0" rtlCol="0" anchor="t"/>
          <a:lstStyle/>
          <a:p>
            <a:pPr algn="l" indent="0" marL="0">
              <a:lnSpc>
                <a:spcPts val="2550"/>
              </a:lnSpc>
              <a:buNone/>
            </a:pPr>
            <a:r>
              <a:rPr lang="en-US" sz="1550" dirty="0">
                <a:solidFill>
                  <a:srgbClr val="E0E4E6"/>
                </a:solidFill>
                <a:latin typeface="Barlow" pitchFamily="34" charset="0"/>
                <a:ea typeface="Barlow" pitchFamily="34" charset="-122"/>
                <a:cs typeface="Barlow" pitchFamily="34" charset="-120"/>
              </a:rPr>
              <a:t>Periodically review your online accounts, credit reports, and device security to detect and address any potential compromise.</a:t>
            </a:r>
            <a:endParaRPr lang="en-US" sz="1550" dirty="0"/>
          </a:p>
        </p:txBody>
      </p:sp>
      <p:sp>
        <p:nvSpPr>
          <p:cNvPr id="15" name="Shape 12"/>
          <p:cNvSpPr/>
          <p:nvPr/>
        </p:nvSpPr>
        <p:spPr>
          <a:xfrm>
            <a:off x="6399728" y="6414492"/>
            <a:ext cx="710089" cy="22860"/>
          </a:xfrm>
          <a:prstGeom prst="roundRect">
            <a:avLst>
              <a:gd name="adj" fmla="val 1331444"/>
            </a:avLst>
          </a:prstGeom>
          <a:solidFill>
            <a:srgbClr val="37A7E7"/>
          </a:solidFill>
          <a:ln/>
        </p:spPr>
      </p:sp>
      <p:sp>
        <p:nvSpPr>
          <p:cNvPr id="16" name="Shape 13"/>
          <p:cNvSpPr/>
          <p:nvPr/>
        </p:nvSpPr>
        <p:spPr>
          <a:xfrm>
            <a:off x="7086957" y="6197679"/>
            <a:ext cx="456486" cy="456486"/>
          </a:xfrm>
          <a:prstGeom prst="roundRect">
            <a:avLst>
              <a:gd name="adj" fmla="val 66676"/>
            </a:avLst>
          </a:prstGeom>
          <a:solidFill>
            <a:srgbClr val="0A081B"/>
          </a:solidFill>
          <a:ln w="22860">
            <a:solidFill>
              <a:srgbClr val="37A7E7"/>
            </a:solidFill>
            <a:prstDash val="solid"/>
          </a:ln>
        </p:spPr>
      </p:sp>
      <p:sp>
        <p:nvSpPr>
          <p:cNvPr id="17" name="Text 14"/>
          <p:cNvSpPr/>
          <p:nvPr/>
        </p:nvSpPr>
        <p:spPr>
          <a:xfrm>
            <a:off x="7235904" y="6290667"/>
            <a:ext cx="158472" cy="270510"/>
          </a:xfrm>
          <a:prstGeom prst="rect">
            <a:avLst/>
          </a:prstGeom>
          <a:noFill/>
          <a:ln/>
        </p:spPr>
        <p:txBody>
          <a:bodyPr wrap="none" lIns="0" tIns="0" rIns="0" bIns="0" rtlCol="0" anchor="t"/>
          <a:lstStyle/>
          <a:p>
            <a:pPr algn="ctr" indent="0" marL="0">
              <a:lnSpc>
                <a:spcPts val="2100"/>
              </a:lnSpc>
              <a:buNone/>
            </a:pPr>
            <a:r>
              <a:rPr lang="en-US" sz="2100" b="1" dirty="0">
                <a:solidFill>
                  <a:srgbClr val="E0E4E6"/>
                </a:solidFill>
                <a:latin typeface="Spline Sans Bold" pitchFamily="34" charset="0"/>
                <a:ea typeface="Spline Sans Bold" pitchFamily="34" charset="-122"/>
                <a:cs typeface="Spline Sans Bold" pitchFamily="34" charset="-120"/>
              </a:rPr>
              <a:t>3</a:t>
            </a:r>
            <a:endParaRPr lang="en-US" sz="2100" dirty="0"/>
          </a:p>
        </p:txBody>
      </p:sp>
      <p:sp>
        <p:nvSpPr>
          <p:cNvPr id="18" name="Text 15"/>
          <p:cNvSpPr/>
          <p:nvPr/>
        </p:nvSpPr>
        <p:spPr>
          <a:xfrm>
            <a:off x="3944660" y="6172319"/>
            <a:ext cx="2254568" cy="281821"/>
          </a:xfrm>
          <a:prstGeom prst="rect">
            <a:avLst/>
          </a:prstGeom>
          <a:noFill/>
          <a:ln/>
        </p:spPr>
        <p:txBody>
          <a:bodyPr wrap="none" lIns="0" tIns="0" rIns="0" bIns="0" rtlCol="0" anchor="t"/>
          <a:lstStyle/>
          <a:p>
            <a:pPr algn="r" indent="0" marL="0">
              <a:lnSpc>
                <a:spcPts val="2200"/>
              </a:lnSpc>
              <a:buNone/>
            </a:pPr>
            <a:r>
              <a:rPr lang="en-US" sz="1750" b="1" dirty="0">
                <a:solidFill>
                  <a:srgbClr val="E0E4E6"/>
                </a:solidFill>
                <a:latin typeface="Spline Sans Bold" pitchFamily="34" charset="0"/>
                <a:ea typeface="Spline Sans Bold" pitchFamily="34" charset="-122"/>
                <a:cs typeface="Spline Sans Bold" pitchFamily="34" charset="-120"/>
              </a:rPr>
              <a:t>Proactive Monitoring</a:t>
            </a:r>
            <a:endParaRPr lang="en-US" sz="1750" dirty="0"/>
          </a:p>
        </p:txBody>
      </p:sp>
      <p:sp>
        <p:nvSpPr>
          <p:cNvPr id="19" name="Text 16"/>
          <p:cNvSpPr/>
          <p:nvPr/>
        </p:nvSpPr>
        <p:spPr>
          <a:xfrm>
            <a:off x="710089" y="6575822"/>
            <a:ext cx="5489138" cy="649129"/>
          </a:xfrm>
          <a:prstGeom prst="rect">
            <a:avLst/>
          </a:prstGeom>
          <a:noFill/>
          <a:ln/>
        </p:spPr>
        <p:txBody>
          <a:bodyPr wrap="square" lIns="0" tIns="0" rIns="0" bIns="0" rtlCol="0" anchor="t"/>
          <a:lstStyle/>
          <a:p>
            <a:pPr algn="r" indent="0" marL="0">
              <a:lnSpc>
                <a:spcPts val="2550"/>
              </a:lnSpc>
              <a:buNone/>
            </a:pPr>
            <a:r>
              <a:rPr lang="en-US" sz="1550" dirty="0">
                <a:solidFill>
                  <a:srgbClr val="E0E4E6"/>
                </a:solidFill>
                <a:latin typeface="Barlow" pitchFamily="34" charset="0"/>
                <a:ea typeface="Barlow" pitchFamily="34" charset="-122"/>
                <a:cs typeface="Barlow" pitchFamily="34" charset="-120"/>
              </a:rPr>
              <a:t>Utilize security software and monitoring tools to help detect and prevent phishing attempts in real-time.</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957"/>
          </a:xfrm>
          <a:prstGeom prst="rect">
            <a:avLst/>
          </a:prstGeom>
        </p:spPr>
      </p:pic>
      <p:sp>
        <p:nvSpPr>
          <p:cNvPr id="3" name="Text 0"/>
          <p:cNvSpPr/>
          <p:nvPr/>
        </p:nvSpPr>
        <p:spPr>
          <a:xfrm>
            <a:off x="6318885" y="654010"/>
            <a:ext cx="5285661" cy="660559"/>
          </a:xfrm>
          <a:prstGeom prst="rect">
            <a:avLst/>
          </a:prstGeom>
          <a:noFill/>
          <a:ln/>
        </p:spPr>
        <p:txBody>
          <a:bodyPr wrap="none" lIns="0" tIns="0" rIns="0" bIns="0" rtlCol="0" anchor="t"/>
          <a:lstStyle/>
          <a:p>
            <a:pPr indent="0" marL="0">
              <a:lnSpc>
                <a:spcPts val="5200"/>
              </a:lnSpc>
              <a:buNone/>
            </a:pPr>
            <a:r>
              <a:rPr lang="en-US" sz="4150" b="1" dirty="0">
                <a:solidFill>
                  <a:srgbClr val="F0FCFF"/>
                </a:solidFill>
                <a:latin typeface="Spline Sans Bold" pitchFamily="34" charset="0"/>
                <a:ea typeface="Spline Sans Bold" pitchFamily="34" charset="-122"/>
                <a:cs typeface="Spline Sans Bold" pitchFamily="34" charset="-120"/>
              </a:rPr>
              <a:t>What is Phishing?</a:t>
            </a:r>
            <a:endParaRPr lang="en-US" sz="4150" dirty="0"/>
          </a:p>
        </p:txBody>
      </p:sp>
      <p:sp>
        <p:nvSpPr>
          <p:cNvPr id="4" name="Shape 1"/>
          <p:cNvSpPr/>
          <p:nvPr/>
        </p:nvSpPr>
        <p:spPr>
          <a:xfrm>
            <a:off x="6318885" y="1938814"/>
            <a:ext cx="535067" cy="535067"/>
          </a:xfrm>
          <a:prstGeom prst="roundRect">
            <a:avLst>
              <a:gd name="adj" fmla="val 66681"/>
            </a:avLst>
          </a:prstGeom>
          <a:solidFill>
            <a:srgbClr val="0A081B"/>
          </a:solidFill>
          <a:ln w="22860">
            <a:solidFill>
              <a:srgbClr val="16FFBB"/>
            </a:solidFill>
            <a:prstDash val="solid"/>
          </a:ln>
        </p:spPr>
      </p:sp>
      <p:sp>
        <p:nvSpPr>
          <p:cNvPr id="5" name="Text 2"/>
          <p:cNvSpPr/>
          <p:nvPr/>
        </p:nvSpPr>
        <p:spPr>
          <a:xfrm>
            <a:off x="6517838" y="2047756"/>
            <a:ext cx="137160" cy="317183"/>
          </a:xfrm>
          <a:prstGeom prst="rect">
            <a:avLst/>
          </a:prstGeom>
          <a:noFill/>
          <a:ln/>
        </p:spPr>
        <p:txBody>
          <a:bodyPr wrap="none" lIns="0" tIns="0" rIns="0" bIns="0" rtlCol="0" anchor="t"/>
          <a:lstStyle/>
          <a:p>
            <a:pPr algn="ctr" indent="0" marL="0">
              <a:lnSpc>
                <a:spcPts val="2450"/>
              </a:lnSpc>
              <a:buNone/>
            </a:pPr>
            <a:r>
              <a:rPr lang="en-US" sz="2450" b="1" dirty="0">
                <a:solidFill>
                  <a:srgbClr val="E0E4E6"/>
                </a:solidFill>
                <a:latin typeface="Spline Sans Bold" pitchFamily="34" charset="0"/>
                <a:ea typeface="Spline Sans Bold" pitchFamily="34" charset="-122"/>
                <a:cs typeface="Spline Sans Bold" pitchFamily="34" charset="-120"/>
              </a:rPr>
              <a:t>1</a:t>
            </a:r>
            <a:endParaRPr lang="en-US" sz="2450" dirty="0"/>
          </a:p>
        </p:txBody>
      </p:sp>
      <p:sp>
        <p:nvSpPr>
          <p:cNvPr id="6" name="Text 3"/>
          <p:cNvSpPr/>
          <p:nvPr/>
        </p:nvSpPr>
        <p:spPr>
          <a:xfrm>
            <a:off x="7091720" y="1938814"/>
            <a:ext cx="2642830" cy="330398"/>
          </a:xfrm>
          <a:prstGeom prst="rect">
            <a:avLst/>
          </a:prstGeom>
          <a:noFill/>
          <a:ln/>
        </p:spPr>
        <p:txBody>
          <a:bodyPr wrap="none" lIns="0" tIns="0" rIns="0" bIns="0" rtlCol="0" anchor="t"/>
          <a:lstStyle/>
          <a:p>
            <a:pPr indent="0" marL="0">
              <a:lnSpc>
                <a:spcPts val="2600"/>
              </a:lnSpc>
              <a:buNone/>
            </a:pPr>
            <a:r>
              <a:rPr lang="en-US" sz="2050" b="1" dirty="0">
                <a:solidFill>
                  <a:srgbClr val="E0E4E6"/>
                </a:solidFill>
                <a:latin typeface="Spline Sans Bold" pitchFamily="34" charset="0"/>
                <a:ea typeface="Spline Sans Bold" pitchFamily="34" charset="-122"/>
                <a:cs typeface="Spline Sans Bold" pitchFamily="34" charset="-120"/>
              </a:rPr>
              <a:t>Deceptive Tactics</a:t>
            </a:r>
            <a:endParaRPr lang="en-US" sz="2050" dirty="0"/>
          </a:p>
        </p:txBody>
      </p:sp>
      <p:sp>
        <p:nvSpPr>
          <p:cNvPr id="7" name="Text 4"/>
          <p:cNvSpPr/>
          <p:nvPr/>
        </p:nvSpPr>
        <p:spPr>
          <a:xfrm>
            <a:off x="7091720" y="2411849"/>
            <a:ext cx="2847856" cy="3044190"/>
          </a:xfrm>
          <a:prstGeom prst="rect">
            <a:avLst/>
          </a:prstGeom>
          <a:noFill/>
          <a:ln/>
        </p:spPr>
        <p:txBody>
          <a:bodyPr wrap="square" lIns="0" tIns="0" rIns="0" bIns="0" rtlCol="0" anchor="t"/>
          <a:lstStyle/>
          <a:p>
            <a:pPr indent="0" marL="0">
              <a:lnSpc>
                <a:spcPts val="2950"/>
              </a:lnSpc>
              <a:buNone/>
            </a:pPr>
            <a:r>
              <a:rPr lang="en-US" sz="1850" dirty="0">
                <a:solidFill>
                  <a:srgbClr val="E0E4E6"/>
                </a:solidFill>
                <a:latin typeface="Barlow" pitchFamily="34" charset="0"/>
                <a:ea typeface="Barlow" pitchFamily="34" charset="-122"/>
                <a:cs typeface="Barlow" pitchFamily="34" charset="-120"/>
              </a:rPr>
              <a:t>Phishing involves the use of fraudulent emails, messages, or websites to trick individuals into revealing sensitive information or performing actions that compromise their security.</a:t>
            </a:r>
            <a:endParaRPr lang="en-US" sz="1850" dirty="0"/>
          </a:p>
        </p:txBody>
      </p:sp>
      <p:sp>
        <p:nvSpPr>
          <p:cNvPr id="8" name="Shape 5"/>
          <p:cNvSpPr/>
          <p:nvPr/>
        </p:nvSpPr>
        <p:spPr>
          <a:xfrm>
            <a:off x="10177343" y="1938814"/>
            <a:ext cx="535067" cy="535067"/>
          </a:xfrm>
          <a:prstGeom prst="roundRect">
            <a:avLst>
              <a:gd name="adj" fmla="val 66681"/>
            </a:avLst>
          </a:prstGeom>
          <a:solidFill>
            <a:srgbClr val="0A081B"/>
          </a:solidFill>
          <a:ln w="22860">
            <a:solidFill>
              <a:srgbClr val="29DDDA"/>
            </a:solidFill>
            <a:prstDash val="solid"/>
          </a:ln>
        </p:spPr>
      </p:sp>
      <p:sp>
        <p:nvSpPr>
          <p:cNvPr id="9" name="Text 6"/>
          <p:cNvSpPr/>
          <p:nvPr/>
        </p:nvSpPr>
        <p:spPr>
          <a:xfrm>
            <a:off x="10356652" y="2047756"/>
            <a:ext cx="176332" cy="317183"/>
          </a:xfrm>
          <a:prstGeom prst="rect">
            <a:avLst/>
          </a:prstGeom>
          <a:noFill/>
          <a:ln/>
        </p:spPr>
        <p:txBody>
          <a:bodyPr wrap="none" lIns="0" tIns="0" rIns="0" bIns="0" rtlCol="0" anchor="t"/>
          <a:lstStyle/>
          <a:p>
            <a:pPr algn="ctr" indent="0" marL="0">
              <a:lnSpc>
                <a:spcPts val="2450"/>
              </a:lnSpc>
              <a:buNone/>
            </a:pPr>
            <a:r>
              <a:rPr lang="en-US" sz="2450" b="1" dirty="0">
                <a:solidFill>
                  <a:srgbClr val="E0E4E6"/>
                </a:solidFill>
                <a:latin typeface="Spline Sans Bold" pitchFamily="34" charset="0"/>
                <a:ea typeface="Spline Sans Bold" pitchFamily="34" charset="-122"/>
                <a:cs typeface="Spline Sans Bold" pitchFamily="34" charset="-120"/>
              </a:rPr>
              <a:t>2</a:t>
            </a:r>
            <a:endParaRPr lang="en-US" sz="2450" dirty="0"/>
          </a:p>
        </p:txBody>
      </p:sp>
      <p:sp>
        <p:nvSpPr>
          <p:cNvPr id="10" name="Text 7"/>
          <p:cNvSpPr/>
          <p:nvPr/>
        </p:nvSpPr>
        <p:spPr>
          <a:xfrm>
            <a:off x="10950178" y="1938814"/>
            <a:ext cx="2847856" cy="660797"/>
          </a:xfrm>
          <a:prstGeom prst="rect">
            <a:avLst/>
          </a:prstGeom>
          <a:noFill/>
          <a:ln/>
        </p:spPr>
        <p:txBody>
          <a:bodyPr wrap="square" lIns="0" tIns="0" rIns="0" bIns="0" rtlCol="0" anchor="t"/>
          <a:lstStyle/>
          <a:p>
            <a:pPr indent="0" marL="0">
              <a:lnSpc>
                <a:spcPts val="2600"/>
              </a:lnSpc>
              <a:buNone/>
            </a:pPr>
            <a:r>
              <a:rPr lang="en-US" sz="2050" b="1" dirty="0">
                <a:solidFill>
                  <a:srgbClr val="E0E4E6"/>
                </a:solidFill>
                <a:latin typeface="Spline Sans Bold" pitchFamily="34" charset="0"/>
                <a:ea typeface="Spline Sans Bold" pitchFamily="34" charset="-122"/>
                <a:cs typeface="Spline Sans Bold" pitchFamily="34" charset="-120"/>
              </a:rPr>
              <a:t>Personal and Financial Data</a:t>
            </a:r>
            <a:endParaRPr lang="en-US" sz="2050" dirty="0"/>
          </a:p>
        </p:txBody>
      </p:sp>
      <p:sp>
        <p:nvSpPr>
          <p:cNvPr id="11" name="Text 8"/>
          <p:cNvSpPr/>
          <p:nvPr/>
        </p:nvSpPr>
        <p:spPr>
          <a:xfrm>
            <a:off x="10950178" y="2742248"/>
            <a:ext cx="2847856" cy="2663666"/>
          </a:xfrm>
          <a:prstGeom prst="rect">
            <a:avLst/>
          </a:prstGeom>
          <a:noFill/>
          <a:ln/>
        </p:spPr>
        <p:txBody>
          <a:bodyPr wrap="square" lIns="0" tIns="0" rIns="0" bIns="0" rtlCol="0" anchor="t"/>
          <a:lstStyle/>
          <a:p>
            <a:pPr indent="0" marL="0">
              <a:lnSpc>
                <a:spcPts val="2950"/>
              </a:lnSpc>
              <a:buNone/>
            </a:pPr>
            <a:r>
              <a:rPr lang="en-US" sz="1850" dirty="0">
                <a:solidFill>
                  <a:srgbClr val="E0E4E6"/>
                </a:solidFill>
                <a:latin typeface="Barlow" pitchFamily="34" charset="0"/>
                <a:ea typeface="Barlow" pitchFamily="34" charset="-122"/>
                <a:cs typeface="Barlow" pitchFamily="34" charset="-120"/>
              </a:rPr>
              <a:t>Cybercriminals often target personal details, login credentials, credit card numbers, and other confidential information to facilitate identity theft and financial fraud.</a:t>
            </a:r>
            <a:endParaRPr lang="en-US" sz="1850" dirty="0"/>
          </a:p>
        </p:txBody>
      </p:sp>
      <p:sp>
        <p:nvSpPr>
          <p:cNvPr id="12" name="Shape 9"/>
          <p:cNvSpPr/>
          <p:nvPr/>
        </p:nvSpPr>
        <p:spPr>
          <a:xfrm>
            <a:off x="6318885" y="5961340"/>
            <a:ext cx="535067" cy="535067"/>
          </a:xfrm>
          <a:prstGeom prst="roundRect">
            <a:avLst>
              <a:gd name="adj" fmla="val 66681"/>
            </a:avLst>
          </a:prstGeom>
          <a:solidFill>
            <a:srgbClr val="0A081B"/>
          </a:solidFill>
          <a:ln w="22860">
            <a:solidFill>
              <a:srgbClr val="37A7E7"/>
            </a:solidFill>
            <a:prstDash val="solid"/>
          </a:ln>
        </p:spPr>
      </p:sp>
      <p:sp>
        <p:nvSpPr>
          <p:cNvPr id="13" name="Text 10"/>
          <p:cNvSpPr/>
          <p:nvPr/>
        </p:nvSpPr>
        <p:spPr>
          <a:xfrm>
            <a:off x="6493550" y="6070283"/>
            <a:ext cx="185738" cy="317183"/>
          </a:xfrm>
          <a:prstGeom prst="rect">
            <a:avLst/>
          </a:prstGeom>
          <a:noFill/>
          <a:ln/>
        </p:spPr>
        <p:txBody>
          <a:bodyPr wrap="none" lIns="0" tIns="0" rIns="0" bIns="0" rtlCol="0" anchor="t"/>
          <a:lstStyle/>
          <a:p>
            <a:pPr algn="ctr" indent="0" marL="0">
              <a:lnSpc>
                <a:spcPts val="2450"/>
              </a:lnSpc>
              <a:buNone/>
            </a:pPr>
            <a:r>
              <a:rPr lang="en-US" sz="2450" b="1" dirty="0">
                <a:solidFill>
                  <a:srgbClr val="E0E4E6"/>
                </a:solidFill>
                <a:latin typeface="Spline Sans Bold" pitchFamily="34" charset="0"/>
                <a:ea typeface="Spline Sans Bold" pitchFamily="34" charset="-122"/>
                <a:cs typeface="Spline Sans Bold" pitchFamily="34" charset="-120"/>
              </a:rPr>
              <a:t>3</a:t>
            </a:r>
            <a:endParaRPr lang="en-US" sz="2450" dirty="0"/>
          </a:p>
        </p:txBody>
      </p:sp>
      <p:sp>
        <p:nvSpPr>
          <p:cNvPr id="14" name="Text 11"/>
          <p:cNvSpPr/>
          <p:nvPr/>
        </p:nvSpPr>
        <p:spPr>
          <a:xfrm>
            <a:off x="7091720" y="5961340"/>
            <a:ext cx="2642830" cy="330398"/>
          </a:xfrm>
          <a:prstGeom prst="rect">
            <a:avLst/>
          </a:prstGeom>
          <a:noFill/>
          <a:ln/>
        </p:spPr>
        <p:txBody>
          <a:bodyPr wrap="none" lIns="0" tIns="0" rIns="0" bIns="0" rtlCol="0" anchor="t"/>
          <a:lstStyle/>
          <a:p>
            <a:pPr indent="0" marL="0">
              <a:lnSpc>
                <a:spcPts val="2600"/>
              </a:lnSpc>
              <a:buNone/>
            </a:pPr>
            <a:r>
              <a:rPr lang="en-US" sz="2050" b="1" dirty="0">
                <a:solidFill>
                  <a:srgbClr val="E0E4E6"/>
                </a:solidFill>
                <a:latin typeface="Spline Sans Bold" pitchFamily="34" charset="0"/>
                <a:ea typeface="Spline Sans Bold" pitchFamily="34" charset="-122"/>
                <a:cs typeface="Spline Sans Bold" pitchFamily="34" charset="-120"/>
              </a:rPr>
              <a:t>Widespread Impact</a:t>
            </a:r>
            <a:endParaRPr lang="en-US" sz="2050" dirty="0"/>
          </a:p>
        </p:txBody>
      </p:sp>
      <p:sp>
        <p:nvSpPr>
          <p:cNvPr id="15" name="Text 12"/>
          <p:cNvSpPr/>
          <p:nvPr/>
        </p:nvSpPr>
        <p:spPr>
          <a:xfrm>
            <a:off x="7091720" y="6434376"/>
            <a:ext cx="6706195" cy="1141571"/>
          </a:xfrm>
          <a:prstGeom prst="rect">
            <a:avLst/>
          </a:prstGeom>
          <a:noFill/>
          <a:ln/>
        </p:spPr>
        <p:txBody>
          <a:bodyPr wrap="square" lIns="0" tIns="0" rIns="0" bIns="0" rtlCol="0" anchor="t"/>
          <a:lstStyle/>
          <a:p>
            <a:pPr indent="0" marL="0">
              <a:lnSpc>
                <a:spcPts val="2950"/>
              </a:lnSpc>
              <a:buNone/>
            </a:pPr>
            <a:r>
              <a:rPr lang="en-US" sz="1850" dirty="0">
                <a:solidFill>
                  <a:srgbClr val="E0E4E6"/>
                </a:solidFill>
                <a:latin typeface="Barlow" pitchFamily="34" charset="0"/>
                <a:ea typeface="Barlow" pitchFamily="34" charset="-122"/>
                <a:cs typeface="Barlow" pitchFamily="34" charset="-120"/>
              </a:rPr>
              <a:t>Phishing attacks can have far-reaching consequences, affecting individuals, businesses, and even entire organizations if left unchecked.</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8515" y="842248"/>
            <a:ext cx="5639276" cy="581025"/>
          </a:xfrm>
          <a:prstGeom prst="rect">
            <a:avLst/>
          </a:prstGeom>
          <a:noFill/>
          <a:ln/>
        </p:spPr>
        <p:txBody>
          <a:bodyPr wrap="none" lIns="0" tIns="0" rIns="0" bIns="0" rtlCol="0" anchor="t"/>
          <a:lstStyle/>
          <a:p>
            <a:pPr indent="0" marL="0">
              <a:lnSpc>
                <a:spcPts val="4550"/>
              </a:lnSpc>
              <a:buNone/>
            </a:pPr>
            <a:r>
              <a:rPr lang="en-US" sz="3650" b="1" dirty="0">
                <a:solidFill>
                  <a:srgbClr val="F0FCFF"/>
                </a:solidFill>
                <a:latin typeface="Spline Sans Bold" pitchFamily="34" charset="0"/>
                <a:ea typeface="Spline Sans Bold" pitchFamily="34" charset="-122"/>
                <a:cs typeface="Spline Sans Bold" pitchFamily="34" charset="-120"/>
              </a:rPr>
              <a:t>Common Phishing Tactics</a:t>
            </a:r>
            <a:endParaRPr lang="en-US" sz="3650" dirty="0"/>
          </a:p>
        </p:txBody>
      </p:sp>
      <p:sp>
        <p:nvSpPr>
          <p:cNvPr id="4" name="Shape 1"/>
          <p:cNvSpPr/>
          <p:nvPr/>
        </p:nvSpPr>
        <p:spPr>
          <a:xfrm>
            <a:off x="6218515" y="1737003"/>
            <a:ext cx="3735348" cy="2887980"/>
          </a:xfrm>
          <a:prstGeom prst="roundRect">
            <a:avLst>
              <a:gd name="adj" fmla="val 10864"/>
            </a:avLst>
          </a:prstGeom>
          <a:solidFill>
            <a:srgbClr val="0A081B"/>
          </a:solidFill>
          <a:ln w="22860">
            <a:solidFill>
              <a:srgbClr val="16FFBB"/>
            </a:solidFill>
            <a:prstDash val="solid"/>
          </a:ln>
        </p:spPr>
      </p:sp>
      <p:sp>
        <p:nvSpPr>
          <p:cNvPr id="5" name="Text 2"/>
          <p:cNvSpPr/>
          <p:nvPr/>
        </p:nvSpPr>
        <p:spPr>
          <a:xfrm>
            <a:off x="6450449" y="1968937"/>
            <a:ext cx="2324100" cy="290513"/>
          </a:xfrm>
          <a:prstGeom prst="rect">
            <a:avLst/>
          </a:prstGeom>
          <a:noFill/>
          <a:ln/>
        </p:spPr>
        <p:txBody>
          <a:bodyPr wrap="none" lIns="0" tIns="0" rIns="0" bIns="0" rtlCol="0" anchor="t"/>
          <a:lstStyle/>
          <a:p>
            <a:pPr indent="0" marL="0">
              <a:lnSpc>
                <a:spcPts val="2250"/>
              </a:lnSpc>
              <a:buNone/>
            </a:pPr>
            <a:r>
              <a:rPr lang="en-US" sz="1800" b="1" dirty="0">
                <a:solidFill>
                  <a:srgbClr val="E0E4E6"/>
                </a:solidFill>
                <a:latin typeface="Spline Sans Bold" pitchFamily="34" charset="0"/>
                <a:ea typeface="Spline Sans Bold" pitchFamily="34" charset="-122"/>
                <a:cs typeface="Spline Sans Bold" pitchFamily="34" charset="-120"/>
              </a:rPr>
              <a:t>Fake Emails</a:t>
            </a:r>
            <a:endParaRPr lang="en-US" sz="1800" dirty="0"/>
          </a:p>
        </p:txBody>
      </p:sp>
      <p:sp>
        <p:nvSpPr>
          <p:cNvPr id="6" name="Text 3"/>
          <p:cNvSpPr/>
          <p:nvPr/>
        </p:nvSpPr>
        <p:spPr>
          <a:xfrm>
            <a:off x="6450449" y="2384941"/>
            <a:ext cx="3271480" cy="2008108"/>
          </a:xfrm>
          <a:prstGeom prst="rect">
            <a:avLst/>
          </a:prstGeom>
          <a:noFill/>
          <a:ln/>
        </p:spPr>
        <p:txBody>
          <a:bodyPr wrap="square" lIns="0" tIns="0" rIns="0" bIns="0" rtlCol="0" anchor="t"/>
          <a:lstStyle/>
          <a:p>
            <a:pPr indent="0" marL="0">
              <a:lnSpc>
                <a:spcPts val="2600"/>
              </a:lnSpc>
              <a:buNone/>
            </a:pPr>
            <a:r>
              <a:rPr lang="en-US" sz="1600" dirty="0">
                <a:solidFill>
                  <a:srgbClr val="E0E4E6"/>
                </a:solidFill>
                <a:latin typeface="Barlow" pitchFamily="34" charset="0"/>
                <a:ea typeface="Barlow" pitchFamily="34" charset="-122"/>
                <a:cs typeface="Barlow" pitchFamily="34" charset="-120"/>
              </a:rPr>
              <a:t>Cybercriminals often send fraudulent emails that appear to be from legitimate organizations, urging recipients to take immediate action or revealing sensitive information.</a:t>
            </a:r>
            <a:endParaRPr lang="en-US" sz="1600" dirty="0"/>
          </a:p>
        </p:txBody>
      </p:sp>
      <p:sp>
        <p:nvSpPr>
          <p:cNvPr id="7" name="Shape 4"/>
          <p:cNvSpPr/>
          <p:nvPr/>
        </p:nvSpPr>
        <p:spPr>
          <a:xfrm>
            <a:off x="10162937" y="1737003"/>
            <a:ext cx="3735348" cy="2887980"/>
          </a:xfrm>
          <a:prstGeom prst="roundRect">
            <a:avLst>
              <a:gd name="adj" fmla="val 10864"/>
            </a:avLst>
          </a:prstGeom>
          <a:solidFill>
            <a:srgbClr val="0A081B"/>
          </a:solidFill>
          <a:ln w="22860">
            <a:solidFill>
              <a:srgbClr val="29DDDA"/>
            </a:solidFill>
            <a:prstDash val="solid"/>
          </a:ln>
        </p:spPr>
      </p:sp>
      <p:sp>
        <p:nvSpPr>
          <p:cNvPr id="8" name="Text 5"/>
          <p:cNvSpPr/>
          <p:nvPr/>
        </p:nvSpPr>
        <p:spPr>
          <a:xfrm>
            <a:off x="10394871" y="1968937"/>
            <a:ext cx="2324100" cy="290513"/>
          </a:xfrm>
          <a:prstGeom prst="rect">
            <a:avLst/>
          </a:prstGeom>
          <a:noFill/>
          <a:ln/>
        </p:spPr>
        <p:txBody>
          <a:bodyPr wrap="none" lIns="0" tIns="0" rIns="0" bIns="0" rtlCol="0" anchor="t"/>
          <a:lstStyle/>
          <a:p>
            <a:pPr indent="0" marL="0">
              <a:lnSpc>
                <a:spcPts val="2250"/>
              </a:lnSpc>
              <a:buNone/>
            </a:pPr>
            <a:r>
              <a:rPr lang="en-US" sz="1800" b="1" dirty="0">
                <a:solidFill>
                  <a:srgbClr val="E0E4E6"/>
                </a:solidFill>
                <a:latin typeface="Spline Sans Bold" pitchFamily="34" charset="0"/>
                <a:ea typeface="Spline Sans Bold" pitchFamily="34" charset="-122"/>
                <a:cs typeface="Spline Sans Bold" pitchFamily="34" charset="-120"/>
              </a:rPr>
              <a:t>Spoofed Websites</a:t>
            </a:r>
            <a:endParaRPr lang="en-US" sz="1800" dirty="0"/>
          </a:p>
        </p:txBody>
      </p:sp>
      <p:sp>
        <p:nvSpPr>
          <p:cNvPr id="9" name="Text 6"/>
          <p:cNvSpPr/>
          <p:nvPr/>
        </p:nvSpPr>
        <p:spPr>
          <a:xfrm>
            <a:off x="10394871" y="2384941"/>
            <a:ext cx="3271480" cy="1673423"/>
          </a:xfrm>
          <a:prstGeom prst="rect">
            <a:avLst/>
          </a:prstGeom>
          <a:noFill/>
          <a:ln/>
        </p:spPr>
        <p:txBody>
          <a:bodyPr wrap="square" lIns="0" tIns="0" rIns="0" bIns="0" rtlCol="0" anchor="t"/>
          <a:lstStyle/>
          <a:p>
            <a:pPr indent="0" marL="0">
              <a:lnSpc>
                <a:spcPts val="2600"/>
              </a:lnSpc>
              <a:buNone/>
            </a:pPr>
            <a:r>
              <a:rPr lang="en-US" sz="1600" dirty="0">
                <a:solidFill>
                  <a:srgbClr val="E0E4E6"/>
                </a:solidFill>
                <a:latin typeface="Barlow" pitchFamily="34" charset="0"/>
                <a:ea typeface="Barlow" pitchFamily="34" charset="-122"/>
                <a:cs typeface="Barlow" pitchFamily="34" charset="-120"/>
              </a:rPr>
              <a:t>Phishers may create fake websites that closely mimic trusted online platforms, tricking users into entering their login credentials or other personal data.</a:t>
            </a:r>
            <a:endParaRPr lang="en-US" sz="1600" dirty="0"/>
          </a:p>
        </p:txBody>
      </p:sp>
      <p:sp>
        <p:nvSpPr>
          <p:cNvPr id="10" name="Shape 7"/>
          <p:cNvSpPr/>
          <p:nvPr/>
        </p:nvSpPr>
        <p:spPr>
          <a:xfrm>
            <a:off x="6218515" y="4834057"/>
            <a:ext cx="3735348" cy="2553295"/>
          </a:xfrm>
          <a:prstGeom prst="roundRect">
            <a:avLst>
              <a:gd name="adj" fmla="val 12289"/>
            </a:avLst>
          </a:prstGeom>
          <a:solidFill>
            <a:srgbClr val="0A081B"/>
          </a:solidFill>
          <a:ln w="22860">
            <a:solidFill>
              <a:srgbClr val="37A7E7"/>
            </a:solidFill>
            <a:prstDash val="solid"/>
          </a:ln>
        </p:spPr>
      </p:sp>
      <p:sp>
        <p:nvSpPr>
          <p:cNvPr id="11" name="Text 8"/>
          <p:cNvSpPr/>
          <p:nvPr/>
        </p:nvSpPr>
        <p:spPr>
          <a:xfrm>
            <a:off x="6450449" y="5065990"/>
            <a:ext cx="2324100" cy="290513"/>
          </a:xfrm>
          <a:prstGeom prst="rect">
            <a:avLst/>
          </a:prstGeom>
          <a:noFill/>
          <a:ln/>
        </p:spPr>
        <p:txBody>
          <a:bodyPr wrap="none" lIns="0" tIns="0" rIns="0" bIns="0" rtlCol="0" anchor="t"/>
          <a:lstStyle/>
          <a:p>
            <a:pPr indent="0" marL="0">
              <a:lnSpc>
                <a:spcPts val="2250"/>
              </a:lnSpc>
              <a:buNone/>
            </a:pPr>
            <a:r>
              <a:rPr lang="en-US" sz="1800" b="1" dirty="0">
                <a:solidFill>
                  <a:srgbClr val="E0E4E6"/>
                </a:solidFill>
                <a:latin typeface="Spline Sans Bold" pitchFamily="34" charset="0"/>
                <a:ea typeface="Spline Sans Bold" pitchFamily="34" charset="-122"/>
                <a:cs typeface="Spline Sans Bold" pitchFamily="34" charset="-120"/>
              </a:rPr>
              <a:t>Social Engineering</a:t>
            </a:r>
            <a:endParaRPr lang="en-US" sz="1800" dirty="0"/>
          </a:p>
        </p:txBody>
      </p:sp>
      <p:sp>
        <p:nvSpPr>
          <p:cNvPr id="12" name="Text 9"/>
          <p:cNvSpPr/>
          <p:nvPr/>
        </p:nvSpPr>
        <p:spPr>
          <a:xfrm>
            <a:off x="6450449" y="5481995"/>
            <a:ext cx="3271480" cy="1673423"/>
          </a:xfrm>
          <a:prstGeom prst="rect">
            <a:avLst/>
          </a:prstGeom>
          <a:noFill/>
          <a:ln/>
        </p:spPr>
        <p:txBody>
          <a:bodyPr wrap="square" lIns="0" tIns="0" rIns="0" bIns="0" rtlCol="0" anchor="t"/>
          <a:lstStyle/>
          <a:p>
            <a:pPr indent="0" marL="0">
              <a:lnSpc>
                <a:spcPts val="2600"/>
              </a:lnSpc>
              <a:buNone/>
            </a:pPr>
            <a:r>
              <a:rPr lang="en-US" sz="1600" dirty="0">
                <a:solidFill>
                  <a:srgbClr val="E0E4E6"/>
                </a:solidFill>
                <a:latin typeface="Barlow" pitchFamily="34" charset="0"/>
                <a:ea typeface="Barlow" pitchFamily="34" charset="-122"/>
                <a:cs typeface="Barlow" pitchFamily="34" charset="-120"/>
              </a:rPr>
              <a:t>Manipulative tactics, such as impersonating authority figures or creating a sense of urgency, are used to coerce individuals into disclosing sensitive information.</a:t>
            </a:r>
            <a:endParaRPr lang="en-US" sz="1600" dirty="0"/>
          </a:p>
        </p:txBody>
      </p:sp>
      <p:sp>
        <p:nvSpPr>
          <p:cNvPr id="13" name="Shape 10"/>
          <p:cNvSpPr/>
          <p:nvPr/>
        </p:nvSpPr>
        <p:spPr>
          <a:xfrm>
            <a:off x="10162937" y="4834057"/>
            <a:ext cx="3735348" cy="2553295"/>
          </a:xfrm>
          <a:prstGeom prst="roundRect">
            <a:avLst>
              <a:gd name="adj" fmla="val 12289"/>
            </a:avLst>
          </a:prstGeom>
          <a:solidFill>
            <a:srgbClr val="0A081B"/>
          </a:solidFill>
          <a:ln w="22860">
            <a:solidFill>
              <a:srgbClr val="091231"/>
            </a:solidFill>
            <a:prstDash val="solid"/>
          </a:ln>
        </p:spPr>
      </p:sp>
      <p:sp>
        <p:nvSpPr>
          <p:cNvPr id="14" name="Text 11"/>
          <p:cNvSpPr/>
          <p:nvPr/>
        </p:nvSpPr>
        <p:spPr>
          <a:xfrm>
            <a:off x="10394871" y="5065990"/>
            <a:ext cx="3271480" cy="581025"/>
          </a:xfrm>
          <a:prstGeom prst="rect">
            <a:avLst/>
          </a:prstGeom>
          <a:noFill/>
          <a:ln/>
        </p:spPr>
        <p:txBody>
          <a:bodyPr wrap="square" lIns="0" tIns="0" rIns="0" bIns="0" rtlCol="0" anchor="t"/>
          <a:lstStyle/>
          <a:p>
            <a:pPr indent="0" marL="0">
              <a:lnSpc>
                <a:spcPts val="2250"/>
              </a:lnSpc>
              <a:buNone/>
            </a:pPr>
            <a:r>
              <a:rPr lang="en-US" sz="1800" b="1" dirty="0">
                <a:solidFill>
                  <a:srgbClr val="E0E4E6"/>
                </a:solidFill>
                <a:latin typeface="Spline Sans Bold" pitchFamily="34" charset="0"/>
                <a:ea typeface="Spline Sans Bold" pitchFamily="34" charset="-122"/>
                <a:cs typeface="Spline Sans Bold" pitchFamily="34" charset="-120"/>
              </a:rPr>
              <a:t>Malicious Links and Attachments</a:t>
            </a:r>
            <a:endParaRPr lang="en-US" sz="1800" dirty="0"/>
          </a:p>
        </p:txBody>
      </p:sp>
      <p:sp>
        <p:nvSpPr>
          <p:cNvPr id="15" name="Text 12"/>
          <p:cNvSpPr/>
          <p:nvPr/>
        </p:nvSpPr>
        <p:spPr>
          <a:xfrm>
            <a:off x="10394871" y="5772507"/>
            <a:ext cx="3271480" cy="1338739"/>
          </a:xfrm>
          <a:prstGeom prst="rect">
            <a:avLst/>
          </a:prstGeom>
          <a:noFill/>
          <a:ln/>
        </p:spPr>
        <p:txBody>
          <a:bodyPr wrap="square" lIns="0" tIns="0" rIns="0" bIns="0" rtlCol="0" anchor="t"/>
          <a:lstStyle/>
          <a:p>
            <a:pPr indent="0" marL="0">
              <a:lnSpc>
                <a:spcPts val="2600"/>
              </a:lnSpc>
              <a:buNone/>
            </a:pPr>
            <a:r>
              <a:rPr lang="en-US" sz="1600" dirty="0">
                <a:solidFill>
                  <a:srgbClr val="E0E4E6"/>
                </a:solidFill>
                <a:latin typeface="Barlow" pitchFamily="34" charset="0"/>
                <a:ea typeface="Barlow" pitchFamily="34" charset="-122"/>
                <a:cs typeface="Barlow" pitchFamily="34" charset="-120"/>
              </a:rPr>
              <a:t>Phishing emails may contain links or attachments designed to install malware or redirect users to compromised websites.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2095857"/>
            <a:ext cx="6976348" cy="685800"/>
          </a:xfrm>
          <a:prstGeom prst="rect">
            <a:avLst/>
          </a:prstGeom>
          <a:noFill/>
          <a:ln/>
        </p:spPr>
        <p:txBody>
          <a:bodyPr wrap="none" lIns="0" tIns="0" rIns="0" bIns="0" rtlCol="0" anchor="t"/>
          <a:lstStyle/>
          <a:p>
            <a:pPr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Identifying Phishing Emails</a:t>
            </a:r>
            <a:endParaRPr lang="en-US" sz="4300" dirty="0"/>
          </a:p>
        </p:txBody>
      </p:sp>
      <p:sp>
        <p:nvSpPr>
          <p:cNvPr id="3" name="Text 1"/>
          <p:cNvSpPr/>
          <p:nvPr/>
        </p:nvSpPr>
        <p:spPr>
          <a:xfrm>
            <a:off x="864037" y="3398758"/>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Sender's Identity</a:t>
            </a:r>
            <a:endParaRPr lang="en-US" sz="2150" dirty="0"/>
          </a:p>
        </p:txBody>
      </p:sp>
      <p:sp>
        <p:nvSpPr>
          <p:cNvPr id="4" name="Text 2"/>
          <p:cNvSpPr/>
          <p:nvPr/>
        </p:nvSpPr>
        <p:spPr>
          <a:xfrm>
            <a:off x="864037" y="3988475"/>
            <a:ext cx="3898821" cy="1185148"/>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Closely examine the sender's email address, which may not match the organization it claims to represent.</a:t>
            </a:r>
            <a:endParaRPr lang="en-US" sz="1900" dirty="0"/>
          </a:p>
        </p:txBody>
      </p:sp>
      <p:sp>
        <p:nvSpPr>
          <p:cNvPr id="5" name="Text 3"/>
          <p:cNvSpPr/>
          <p:nvPr/>
        </p:nvSpPr>
        <p:spPr>
          <a:xfrm>
            <a:off x="5372695" y="3398758"/>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Greetings and Tone</a:t>
            </a:r>
            <a:endParaRPr lang="en-US" sz="2150" dirty="0"/>
          </a:p>
        </p:txBody>
      </p:sp>
      <p:sp>
        <p:nvSpPr>
          <p:cNvPr id="6" name="Text 4"/>
          <p:cNvSpPr/>
          <p:nvPr/>
        </p:nvSpPr>
        <p:spPr>
          <a:xfrm>
            <a:off x="5372695" y="3988475"/>
            <a:ext cx="3898821" cy="1580198"/>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Generic or impersonal greetings, as well as an urgent or threatening tone, are common in phishing emails.</a:t>
            </a:r>
            <a:endParaRPr lang="en-US" sz="1900" dirty="0"/>
          </a:p>
        </p:txBody>
      </p:sp>
      <p:sp>
        <p:nvSpPr>
          <p:cNvPr id="7" name="Text 5"/>
          <p:cNvSpPr/>
          <p:nvPr/>
        </p:nvSpPr>
        <p:spPr>
          <a:xfrm>
            <a:off x="9881354" y="3398758"/>
            <a:ext cx="3898821" cy="685800"/>
          </a:xfrm>
          <a:prstGeom prst="rect">
            <a:avLst/>
          </a:prstGeom>
          <a:noFill/>
          <a:ln/>
        </p:spPr>
        <p:txBody>
          <a:bodyPr wrap="square" lIns="0" tIns="0" rIns="0" bIns="0" rtlCol="0" anchor="t"/>
          <a:lstStyle/>
          <a:p>
            <a:pPr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Suspicious Links and Attachments</a:t>
            </a:r>
            <a:endParaRPr lang="en-US" sz="2150" dirty="0"/>
          </a:p>
        </p:txBody>
      </p:sp>
      <p:sp>
        <p:nvSpPr>
          <p:cNvPr id="8" name="Text 6"/>
          <p:cNvSpPr/>
          <p:nvPr/>
        </p:nvSpPr>
        <p:spPr>
          <a:xfrm>
            <a:off x="9881354" y="4331375"/>
            <a:ext cx="3898821" cy="1580198"/>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Hover over links to verify their destination, and be cautious of unexpected or unsolicited attachments.</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19599" y="654963"/>
            <a:ext cx="5813941" cy="661154"/>
          </a:xfrm>
          <a:prstGeom prst="rect">
            <a:avLst/>
          </a:prstGeom>
          <a:noFill/>
          <a:ln/>
        </p:spPr>
        <p:txBody>
          <a:bodyPr wrap="none" lIns="0" tIns="0" rIns="0" bIns="0" rtlCol="0" anchor="t"/>
          <a:lstStyle/>
          <a:p>
            <a:pPr indent="0" marL="0">
              <a:lnSpc>
                <a:spcPts val="5200"/>
              </a:lnSpc>
              <a:buNone/>
            </a:pPr>
            <a:r>
              <a:rPr lang="en-US" sz="4150" b="1" dirty="0">
                <a:solidFill>
                  <a:srgbClr val="F0FCFF"/>
                </a:solidFill>
                <a:latin typeface="Spline Sans Bold" pitchFamily="34" charset="0"/>
                <a:ea typeface="Spline Sans Bold" pitchFamily="34" charset="-122"/>
                <a:cs typeface="Spline Sans Bold" pitchFamily="34" charset="-120"/>
              </a:rPr>
              <a:t>Spotting Fake Websites</a:t>
            </a:r>
            <a:endParaRPr lang="en-US" sz="4150" dirty="0"/>
          </a:p>
        </p:txBody>
      </p:sp>
      <p:pic>
        <p:nvPicPr>
          <p:cNvPr id="4" name="Image 1" descr="preencoded.png">    </p:cNvPr>
          <p:cNvPicPr>
            <a:picLocks noChangeAspect="1"/>
          </p:cNvPicPr>
          <p:nvPr/>
        </p:nvPicPr>
        <p:blipFill>
          <a:blip r:embed="rId2"/>
          <a:stretch>
            <a:fillRect/>
          </a:stretch>
        </p:blipFill>
        <p:spPr>
          <a:xfrm>
            <a:off x="6319599" y="1673185"/>
            <a:ext cx="1190268" cy="1904524"/>
          </a:xfrm>
          <a:prstGeom prst="rect">
            <a:avLst/>
          </a:prstGeom>
        </p:spPr>
      </p:pic>
      <p:sp>
        <p:nvSpPr>
          <p:cNvPr id="5" name="Text 1"/>
          <p:cNvSpPr/>
          <p:nvPr/>
        </p:nvSpPr>
        <p:spPr>
          <a:xfrm>
            <a:off x="7866936" y="1911191"/>
            <a:ext cx="2645212" cy="330637"/>
          </a:xfrm>
          <a:prstGeom prst="rect">
            <a:avLst/>
          </a:prstGeom>
          <a:noFill/>
          <a:ln/>
        </p:spPr>
        <p:txBody>
          <a:bodyPr wrap="none" lIns="0" tIns="0" rIns="0" bIns="0" rtlCol="0" anchor="t"/>
          <a:lstStyle/>
          <a:p>
            <a:pPr algn="l" indent="0" marL="0">
              <a:lnSpc>
                <a:spcPts val="2600"/>
              </a:lnSpc>
              <a:buNone/>
            </a:pPr>
            <a:r>
              <a:rPr lang="en-US" sz="2050" b="1" dirty="0">
                <a:solidFill>
                  <a:srgbClr val="E0E4E6"/>
                </a:solidFill>
                <a:latin typeface="Spline Sans Bold" pitchFamily="34" charset="0"/>
                <a:ea typeface="Spline Sans Bold" pitchFamily="34" charset="-122"/>
                <a:cs typeface="Spline Sans Bold" pitchFamily="34" charset="-120"/>
              </a:rPr>
              <a:t>Check the URL</a:t>
            </a:r>
            <a:endParaRPr lang="en-US" sz="2050" dirty="0"/>
          </a:p>
        </p:txBody>
      </p:sp>
      <p:sp>
        <p:nvSpPr>
          <p:cNvPr id="6" name="Text 2"/>
          <p:cNvSpPr/>
          <p:nvPr/>
        </p:nvSpPr>
        <p:spPr>
          <a:xfrm>
            <a:off x="7866936" y="2384584"/>
            <a:ext cx="5930265" cy="762000"/>
          </a:xfrm>
          <a:prstGeom prst="rect">
            <a:avLst/>
          </a:prstGeom>
          <a:noFill/>
          <a:ln/>
        </p:spPr>
        <p:txBody>
          <a:bodyPr wrap="square" lIns="0" tIns="0" rIns="0" bIns="0" rtlCol="0" anchor="t"/>
          <a:lstStyle/>
          <a:p>
            <a:pPr algn="l" indent="0" marL="0">
              <a:lnSpc>
                <a:spcPts val="2950"/>
              </a:lnSpc>
              <a:buNone/>
            </a:pPr>
            <a:r>
              <a:rPr lang="en-US" sz="1850" dirty="0">
                <a:solidFill>
                  <a:srgbClr val="E0E4E6"/>
                </a:solidFill>
                <a:latin typeface="Barlow" pitchFamily="34" charset="0"/>
                <a:ea typeface="Barlow" pitchFamily="34" charset="-122"/>
                <a:cs typeface="Barlow" pitchFamily="34" charset="-120"/>
              </a:rPr>
              <a:t>Carefully inspect the website's URL for any subtle differences from the legitimate site.</a:t>
            </a:r>
            <a:endParaRPr lang="en-US" sz="1850" dirty="0"/>
          </a:p>
        </p:txBody>
      </p:sp>
      <p:pic>
        <p:nvPicPr>
          <p:cNvPr id="7" name="Image 2" descr="preencoded.png">    </p:cNvPr>
          <p:cNvPicPr>
            <a:picLocks noChangeAspect="1"/>
          </p:cNvPicPr>
          <p:nvPr/>
        </p:nvPicPr>
        <p:blipFill>
          <a:blip r:embed="rId3"/>
          <a:stretch>
            <a:fillRect/>
          </a:stretch>
        </p:blipFill>
        <p:spPr>
          <a:xfrm>
            <a:off x="6319599" y="3577709"/>
            <a:ext cx="1190268" cy="1904524"/>
          </a:xfrm>
          <a:prstGeom prst="rect">
            <a:avLst/>
          </a:prstGeom>
        </p:spPr>
      </p:pic>
      <p:sp>
        <p:nvSpPr>
          <p:cNvPr id="8" name="Text 3"/>
          <p:cNvSpPr/>
          <p:nvPr/>
        </p:nvSpPr>
        <p:spPr>
          <a:xfrm>
            <a:off x="7866936" y="3815715"/>
            <a:ext cx="2645212" cy="330637"/>
          </a:xfrm>
          <a:prstGeom prst="rect">
            <a:avLst/>
          </a:prstGeom>
          <a:noFill/>
          <a:ln/>
        </p:spPr>
        <p:txBody>
          <a:bodyPr wrap="none" lIns="0" tIns="0" rIns="0" bIns="0" rtlCol="0" anchor="t"/>
          <a:lstStyle/>
          <a:p>
            <a:pPr algn="l" indent="0" marL="0">
              <a:lnSpc>
                <a:spcPts val="2600"/>
              </a:lnSpc>
              <a:buNone/>
            </a:pPr>
            <a:r>
              <a:rPr lang="en-US" sz="2050" b="1" dirty="0">
                <a:solidFill>
                  <a:srgbClr val="E0E4E6"/>
                </a:solidFill>
                <a:latin typeface="Spline Sans Bold" pitchFamily="34" charset="0"/>
                <a:ea typeface="Spline Sans Bold" pitchFamily="34" charset="-122"/>
                <a:cs typeface="Spline Sans Bold" pitchFamily="34" charset="-120"/>
              </a:rPr>
              <a:t>Verify Security</a:t>
            </a:r>
            <a:endParaRPr lang="en-US" sz="2050" dirty="0"/>
          </a:p>
        </p:txBody>
      </p:sp>
      <p:sp>
        <p:nvSpPr>
          <p:cNvPr id="9" name="Text 4"/>
          <p:cNvSpPr/>
          <p:nvPr/>
        </p:nvSpPr>
        <p:spPr>
          <a:xfrm>
            <a:off x="7866936" y="4289108"/>
            <a:ext cx="5930265" cy="762000"/>
          </a:xfrm>
          <a:prstGeom prst="rect">
            <a:avLst/>
          </a:prstGeom>
          <a:noFill/>
          <a:ln/>
        </p:spPr>
        <p:txBody>
          <a:bodyPr wrap="square" lIns="0" tIns="0" rIns="0" bIns="0" rtlCol="0" anchor="t"/>
          <a:lstStyle/>
          <a:p>
            <a:pPr algn="l" indent="0" marL="0">
              <a:lnSpc>
                <a:spcPts val="2950"/>
              </a:lnSpc>
              <a:buNone/>
            </a:pPr>
            <a:r>
              <a:rPr lang="en-US" sz="1850" dirty="0">
                <a:solidFill>
                  <a:srgbClr val="E0E4E6"/>
                </a:solidFill>
                <a:latin typeface="Barlow" pitchFamily="34" charset="0"/>
                <a:ea typeface="Barlow" pitchFamily="34" charset="-122"/>
                <a:cs typeface="Barlow" pitchFamily="34" charset="-120"/>
              </a:rPr>
              <a:t>Ensure the website uses HTTPS and has a valid SSL/TLS certificate to secure your connection.</a:t>
            </a:r>
            <a:endParaRPr lang="en-US" sz="1850" dirty="0"/>
          </a:p>
        </p:txBody>
      </p:sp>
      <p:pic>
        <p:nvPicPr>
          <p:cNvPr id="10" name="Image 3" descr="preencoded.png">    </p:cNvPr>
          <p:cNvPicPr>
            <a:picLocks noChangeAspect="1"/>
          </p:cNvPicPr>
          <p:nvPr/>
        </p:nvPicPr>
        <p:blipFill>
          <a:blip r:embed="rId4"/>
          <a:stretch>
            <a:fillRect/>
          </a:stretch>
        </p:blipFill>
        <p:spPr>
          <a:xfrm>
            <a:off x="6319599" y="5482233"/>
            <a:ext cx="1190268" cy="2092404"/>
          </a:xfrm>
          <a:prstGeom prst="rect">
            <a:avLst/>
          </a:prstGeom>
        </p:spPr>
      </p:pic>
      <p:sp>
        <p:nvSpPr>
          <p:cNvPr id="11" name="Text 5"/>
          <p:cNvSpPr/>
          <p:nvPr/>
        </p:nvSpPr>
        <p:spPr>
          <a:xfrm>
            <a:off x="7866936" y="5720239"/>
            <a:ext cx="3022640" cy="330637"/>
          </a:xfrm>
          <a:prstGeom prst="rect">
            <a:avLst/>
          </a:prstGeom>
          <a:noFill/>
          <a:ln/>
        </p:spPr>
        <p:txBody>
          <a:bodyPr wrap="none" lIns="0" tIns="0" rIns="0" bIns="0" rtlCol="0" anchor="t"/>
          <a:lstStyle/>
          <a:p>
            <a:pPr algn="l" indent="0" marL="0">
              <a:lnSpc>
                <a:spcPts val="2600"/>
              </a:lnSpc>
              <a:buNone/>
            </a:pPr>
            <a:r>
              <a:rPr lang="en-US" sz="2050" b="1" dirty="0">
                <a:solidFill>
                  <a:srgbClr val="E0E4E6"/>
                </a:solidFill>
                <a:latin typeface="Spline Sans Bold" pitchFamily="34" charset="0"/>
                <a:ea typeface="Spline Sans Bold" pitchFamily="34" charset="-122"/>
                <a:cs typeface="Spline Sans Bold" pitchFamily="34" charset="-120"/>
              </a:rPr>
              <a:t>Look for Inconsistencies</a:t>
            </a:r>
            <a:endParaRPr lang="en-US" sz="2050" dirty="0"/>
          </a:p>
        </p:txBody>
      </p:sp>
      <p:sp>
        <p:nvSpPr>
          <p:cNvPr id="12" name="Text 6"/>
          <p:cNvSpPr/>
          <p:nvPr/>
        </p:nvSpPr>
        <p:spPr>
          <a:xfrm>
            <a:off x="7866936" y="6193631"/>
            <a:ext cx="5930265" cy="1143000"/>
          </a:xfrm>
          <a:prstGeom prst="rect">
            <a:avLst/>
          </a:prstGeom>
          <a:noFill/>
          <a:ln/>
        </p:spPr>
        <p:txBody>
          <a:bodyPr wrap="square" lIns="0" tIns="0" rIns="0" bIns="0" rtlCol="0" anchor="t"/>
          <a:lstStyle/>
          <a:p>
            <a:pPr algn="l" indent="0" marL="0">
              <a:lnSpc>
                <a:spcPts val="2950"/>
              </a:lnSpc>
              <a:buNone/>
            </a:pPr>
            <a:r>
              <a:rPr lang="en-US" sz="1850" dirty="0">
                <a:solidFill>
                  <a:srgbClr val="E0E4E6"/>
                </a:solidFill>
                <a:latin typeface="Barlow" pitchFamily="34" charset="0"/>
                <a:ea typeface="Barlow" pitchFamily="34" charset="-122"/>
                <a:cs typeface="Barlow" pitchFamily="34" charset="-120"/>
              </a:rPr>
              <a:t>Be wary of websites with poor design, misspellings, or other inconsistencies that may indicate a phishing attempt.</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8181" y="541972"/>
            <a:ext cx="5162669" cy="546140"/>
          </a:xfrm>
          <a:prstGeom prst="rect">
            <a:avLst/>
          </a:prstGeom>
          <a:noFill/>
          <a:ln/>
        </p:spPr>
        <p:txBody>
          <a:bodyPr wrap="none" lIns="0" tIns="0" rIns="0" bIns="0" rtlCol="0" anchor="t"/>
          <a:lstStyle/>
          <a:p>
            <a:pPr indent="0" marL="0">
              <a:lnSpc>
                <a:spcPts val="4300"/>
              </a:lnSpc>
              <a:buNone/>
            </a:pPr>
            <a:r>
              <a:rPr lang="en-US" sz="3400" b="1" dirty="0">
                <a:solidFill>
                  <a:srgbClr val="F0FCFF"/>
                </a:solidFill>
                <a:latin typeface="Spline Sans Bold" pitchFamily="34" charset="0"/>
                <a:ea typeface="Spline Sans Bold" pitchFamily="34" charset="-122"/>
                <a:cs typeface="Spline Sans Bold" pitchFamily="34" charset="-120"/>
              </a:rPr>
              <a:t>Social Engineering Tricks</a:t>
            </a:r>
            <a:endParaRPr lang="en-US" sz="3400" dirty="0"/>
          </a:p>
        </p:txBody>
      </p:sp>
      <p:pic>
        <p:nvPicPr>
          <p:cNvPr id="4" name="Image 1" descr="preencoded.png">    </p:cNvPr>
          <p:cNvPicPr>
            <a:picLocks noChangeAspect="1"/>
          </p:cNvPicPr>
          <p:nvPr/>
        </p:nvPicPr>
        <p:blipFill>
          <a:blip r:embed="rId2"/>
          <a:stretch>
            <a:fillRect/>
          </a:stretch>
        </p:blipFill>
        <p:spPr>
          <a:xfrm>
            <a:off x="688181" y="1383030"/>
            <a:ext cx="491490" cy="491490"/>
          </a:xfrm>
          <a:prstGeom prst="rect">
            <a:avLst/>
          </a:prstGeom>
        </p:spPr>
      </p:pic>
      <p:sp>
        <p:nvSpPr>
          <p:cNvPr id="5" name="Text 1"/>
          <p:cNvSpPr/>
          <p:nvPr/>
        </p:nvSpPr>
        <p:spPr>
          <a:xfrm>
            <a:off x="688181" y="2071092"/>
            <a:ext cx="2184797" cy="273010"/>
          </a:xfrm>
          <a:prstGeom prst="rect">
            <a:avLst/>
          </a:prstGeom>
          <a:noFill/>
          <a:ln/>
        </p:spPr>
        <p:txBody>
          <a:bodyPr wrap="none" lIns="0" tIns="0" rIns="0" bIns="0" rtlCol="0" anchor="t"/>
          <a:lstStyle/>
          <a:p>
            <a:pPr algn="l" indent="0" marL="0">
              <a:lnSpc>
                <a:spcPts val="2150"/>
              </a:lnSpc>
              <a:buNone/>
            </a:pPr>
            <a:r>
              <a:rPr lang="en-US" sz="1700" b="1" dirty="0">
                <a:solidFill>
                  <a:srgbClr val="E0E4E6"/>
                </a:solidFill>
                <a:latin typeface="Spline Sans Bold" pitchFamily="34" charset="0"/>
                <a:ea typeface="Spline Sans Bold" pitchFamily="34" charset="-122"/>
                <a:cs typeface="Spline Sans Bold" pitchFamily="34" charset="-120"/>
              </a:rPr>
              <a:t>Impersonation</a:t>
            </a:r>
            <a:endParaRPr lang="en-US" sz="1700" dirty="0"/>
          </a:p>
        </p:txBody>
      </p:sp>
      <p:sp>
        <p:nvSpPr>
          <p:cNvPr id="6" name="Text 2"/>
          <p:cNvSpPr/>
          <p:nvPr/>
        </p:nvSpPr>
        <p:spPr>
          <a:xfrm>
            <a:off x="688181" y="2461974"/>
            <a:ext cx="7767637" cy="629364"/>
          </a:xfrm>
          <a:prstGeom prst="rect">
            <a:avLst/>
          </a:prstGeom>
          <a:noFill/>
          <a:ln/>
        </p:spPr>
        <p:txBody>
          <a:bodyPr wrap="square" lIns="0" tIns="0" rIns="0" bIns="0" rtlCol="0" anchor="t"/>
          <a:lstStyle/>
          <a:p>
            <a:pPr algn="l" indent="0" marL="0">
              <a:lnSpc>
                <a:spcPts val="2450"/>
              </a:lnSpc>
              <a:buNone/>
            </a:pPr>
            <a:r>
              <a:rPr lang="en-US" sz="1500" dirty="0">
                <a:solidFill>
                  <a:srgbClr val="E0E4E6"/>
                </a:solidFill>
                <a:latin typeface="Barlow" pitchFamily="34" charset="0"/>
                <a:ea typeface="Barlow" pitchFamily="34" charset="-122"/>
                <a:cs typeface="Barlow" pitchFamily="34" charset="-120"/>
              </a:rPr>
              <a:t>Cybercriminals may pretend to be authority figures, trusted contacts, or customer support to gain the victim's trust.</a:t>
            </a:r>
            <a:endParaRPr lang="en-US" sz="1500" dirty="0"/>
          </a:p>
        </p:txBody>
      </p:sp>
      <p:pic>
        <p:nvPicPr>
          <p:cNvPr id="7" name="Image 2" descr="preencoded.png">    </p:cNvPr>
          <p:cNvPicPr>
            <a:picLocks noChangeAspect="1"/>
          </p:cNvPicPr>
          <p:nvPr/>
        </p:nvPicPr>
        <p:blipFill>
          <a:blip r:embed="rId3"/>
          <a:stretch>
            <a:fillRect/>
          </a:stretch>
        </p:blipFill>
        <p:spPr>
          <a:xfrm>
            <a:off x="688181" y="3681174"/>
            <a:ext cx="491490" cy="491490"/>
          </a:xfrm>
          <a:prstGeom prst="rect">
            <a:avLst/>
          </a:prstGeom>
        </p:spPr>
      </p:pic>
      <p:sp>
        <p:nvSpPr>
          <p:cNvPr id="8" name="Text 3"/>
          <p:cNvSpPr/>
          <p:nvPr/>
        </p:nvSpPr>
        <p:spPr>
          <a:xfrm>
            <a:off x="688181" y="4369237"/>
            <a:ext cx="2184797" cy="273010"/>
          </a:xfrm>
          <a:prstGeom prst="rect">
            <a:avLst/>
          </a:prstGeom>
          <a:noFill/>
          <a:ln/>
        </p:spPr>
        <p:txBody>
          <a:bodyPr wrap="none" lIns="0" tIns="0" rIns="0" bIns="0" rtlCol="0" anchor="t"/>
          <a:lstStyle/>
          <a:p>
            <a:pPr algn="l" indent="0" marL="0">
              <a:lnSpc>
                <a:spcPts val="2150"/>
              </a:lnSpc>
              <a:buNone/>
            </a:pPr>
            <a:r>
              <a:rPr lang="en-US" sz="1700" b="1" dirty="0">
                <a:solidFill>
                  <a:srgbClr val="E0E4E6"/>
                </a:solidFill>
                <a:latin typeface="Spline Sans Bold" pitchFamily="34" charset="0"/>
                <a:ea typeface="Spline Sans Bold" pitchFamily="34" charset="-122"/>
                <a:cs typeface="Spline Sans Bold" pitchFamily="34" charset="-120"/>
              </a:rPr>
              <a:t>Sense of Urgency</a:t>
            </a:r>
            <a:endParaRPr lang="en-US" sz="1700" dirty="0"/>
          </a:p>
        </p:txBody>
      </p:sp>
      <p:sp>
        <p:nvSpPr>
          <p:cNvPr id="9" name="Text 4"/>
          <p:cNvSpPr/>
          <p:nvPr/>
        </p:nvSpPr>
        <p:spPr>
          <a:xfrm>
            <a:off x="688181" y="4760119"/>
            <a:ext cx="7767637" cy="629364"/>
          </a:xfrm>
          <a:prstGeom prst="rect">
            <a:avLst/>
          </a:prstGeom>
          <a:noFill/>
          <a:ln/>
        </p:spPr>
        <p:txBody>
          <a:bodyPr wrap="square" lIns="0" tIns="0" rIns="0" bIns="0" rtlCol="0" anchor="t"/>
          <a:lstStyle/>
          <a:p>
            <a:pPr algn="l" indent="0" marL="0">
              <a:lnSpc>
                <a:spcPts val="2450"/>
              </a:lnSpc>
              <a:buNone/>
            </a:pPr>
            <a:r>
              <a:rPr lang="en-US" sz="1500" dirty="0">
                <a:solidFill>
                  <a:srgbClr val="E0E4E6"/>
                </a:solidFill>
                <a:latin typeface="Barlow" pitchFamily="34" charset="0"/>
                <a:ea typeface="Barlow" pitchFamily="34" charset="-122"/>
                <a:cs typeface="Barlow" pitchFamily="34" charset="-120"/>
              </a:rPr>
              <a:t>Phishers often create a false sense of urgency to pressure victims into taking immediate action without verifying the request.</a:t>
            </a:r>
            <a:endParaRPr lang="en-US" sz="1500" dirty="0"/>
          </a:p>
        </p:txBody>
      </p:sp>
      <p:pic>
        <p:nvPicPr>
          <p:cNvPr id="10" name="Image 3" descr="preencoded.png">    </p:cNvPr>
          <p:cNvPicPr>
            <a:picLocks noChangeAspect="1"/>
          </p:cNvPicPr>
          <p:nvPr/>
        </p:nvPicPr>
        <p:blipFill>
          <a:blip r:embed="rId4"/>
          <a:stretch>
            <a:fillRect/>
          </a:stretch>
        </p:blipFill>
        <p:spPr>
          <a:xfrm>
            <a:off x="688181" y="5979319"/>
            <a:ext cx="491490" cy="491490"/>
          </a:xfrm>
          <a:prstGeom prst="rect">
            <a:avLst/>
          </a:prstGeom>
        </p:spPr>
      </p:pic>
      <p:sp>
        <p:nvSpPr>
          <p:cNvPr id="11" name="Text 5"/>
          <p:cNvSpPr/>
          <p:nvPr/>
        </p:nvSpPr>
        <p:spPr>
          <a:xfrm>
            <a:off x="688181" y="6667381"/>
            <a:ext cx="2844403" cy="273010"/>
          </a:xfrm>
          <a:prstGeom prst="rect">
            <a:avLst/>
          </a:prstGeom>
          <a:noFill/>
          <a:ln/>
        </p:spPr>
        <p:txBody>
          <a:bodyPr wrap="none" lIns="0" tIns="0" rIns="0" bIns="0" rtlCol="0" anchor="t"/>
          <a:lstStyle/>
          <a:p>
            <a:pPr algn="l" indent="0" marL="0">
              <a:lnSpc>
                <a:spcPts val="2150"/>
              </a:lnSpc>
              <a:buNone/>
            </a:pPr>
            <a:r>
              <a:rPr lang="en-US" sz="1700" b="1" dirty="0">
                <a:solidFill>
                  <a:srgbClr val="E0E4E6"/>
                </a:solidFill>
                <a:latin typeface="Spline Sans Bold" pitchFamily="34" charset="0"/>
                <a:ea typeface="Spline Sans Bold" pitchFamily="34" charset="-122"/>
                <a:cs typeface="Spline Sans Bold" pitchFamily="34" charset="-120"/>
              </a:rPr>
              <a:t>Psychological Manipulation</a:t>
            </a:r>
            <a:endParaRPr lang="en-US" sz="1700" dirty="0"/>
          </a:p>
        </p:txBody>
      </p:sp>
      <p:sp>
        <p:nvSpPr>
          <p:cNvPr id="12" name="Text 6"/>
          <p:cNvSpPr/>
          <p:nvPr/>
        </p:nvSpPr>
        <p:spPr>
          <a:xfrm>
            <a:off x="688181" y="7058263"/>
            <a:ext cx="7767637" cy="629364"/>
          </a:xfrm>
          <a:prstGeom prst="rect">
            <a:avLst/>
          </a:prstGeom>
          <a:noFill/>
          <a:ln/>
        </p:spPr>
        <p:txBody>
          <a:bodyPr wrap="square" lIns="0" tIns="0" rIns="0" bIns="0" rtlCol="0" anchor="t"/>
          <a:lstStyle/>
          <a:p>
            <a:pPr algn="l" indent="0" marL="0">
              <a:lnSpc>
                <a:spcPts val="2450"/>
              </a:lnSpc>
              <a:buNone/>
            </a:pPr>
            <a:r>
              <a:rPr lang="en-US" sz="1500" dirty="0">
                <a:solidFill>
                  <a:srgbClr val="E0E4E6"/>
                </a:solidFill>
                <a:latin typeface="Barlow" pitchFamily="34" charset="0"/>
                <a:ea typeface="Barlow" pitchFamily="34" charset="-122"/>
                <a:cs typeface="Barlow" pitchFamily="34" charset="-120"/>
              </a:rPr>
              <a:t>Phishers may exploit human emotions, such as fear, curiosity, or a desire to help, to persuade victims to disclose sensitive information.</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7123" y="628412"/>
            <a:ext cx="7549753" cy="1265158"/>
          </a:xfrm>
          <a:prstGeom prst="rect">
            <a:avLst/>
          </a:prstGeom>
          <a:noFill/>
          <a:ln/>
        </p:spPr>
        <p:txBody>
          <a:bodyPr wrap="square" lIns="0" tIns="0" rIns="0" bIns="0" rtlCol="0" anchor="t"/>
          <a:lstStyle/>
          <a:p>
            <a:pPr indent="0" marL="0">
              <a:lnSpc>
                <a:spcPts val="4950"/>
              </a:lnSpc>
              <a:buNone/>
            </a:pPr>
            <a:r>
              <a:rPr lang="en-US" sz="3950" b="1" dirty="0">
                <a:solidFill>
                  <a:srgbClr val="F0FCFF"/>
                </a:solidFill>
                <a:latin typeface="Spline Sans Bold" pitchFamily="34" charset="0"/>
                <a:ea typeface="Spline Sans Bold" pitchFamily="34" charset="-122"/>
                <a:cs typeface="Spline Sans Bold" pitchFamily="34" charset="-120"/>
              </a:rPr>
              <a:t>Protecting Yourself from Phishing</a:t>
            </a:r>
            <a:endParaRPr lang="en-US" sz="3950" dirty="0"/>
          </a:p>
        </p:txBody>
      </p:sp>
      <p:sp>
        <p:nvSpPr>
          <p:cNvPr id="4" name="Shape 1"/>
          <p:cNvSpPr/>
          <p:nvPr/>
        </p:nvSpPr>
        <p:spPr>
          <a:xfrm>
            <a:off x="1123474" y="2235160"/>
            <a:ext cx="30480" cy="5365909"/>
          </a:xfrm>
          <a:prstGeom prst="roundRect">
            <a:avLst>
              <a:gd name="adj" fmla="val 1120875"/>
            </a:avLst>
          </a:prstGeom>
          <a:solidFill>
            <a:srgbClr val="FFFFFF">
              <a:alpha val="24000"/>
            </a:srgbClr>
          </a:solidFill>
          <a:ln/>
        </p:spPr>
      </p:sp>
      <p:sp>
        <p:nvSpPr>
          <p:cNvPr id="5" name="Shape 2"/>
          <p:cNvSpPr/>
          <p:nvPr/>
        </p:nvSpPr>
        <p:spPr>
          <a:xfrm>
            <a:off x="1364456" y="2732365"/>
            <a:ext cx="797123" cy="30480"/>
          </a:xfrm>
          <a:prstGeom prst="roundRect">
            <a:avLst>
              <a:gd name="adj" fmla="val 1120875"/>
            </a:avLst>
          </a:prstGeom>
          <a:solidFill>
            <a:srgbClr val="16FFBB"/>
          </a:solidFill>
          <a:ln/>
        </p:spPr>
      </p:sp>
      <p:sp>
        <p:nvSpPr>
          <p:cNvPr id="6" name="Shape 3"/>
          <p:cNvSpPr/>
          <p:nvPr/>
        </p:nvSpPr>
        <p:spPr>
          <a:xfrm>
            <a:off x="882491" y="2491383"/>
            <a:ext cx="512445" cy="512445"/>
          </a:xfrm>
          <a:prstGeom prst="roundRect">
            <a:avLst>
              <a:gd name="adj" fmla="val 66669"/>
            </a:avLst>
          </a:prstGeom>
          <a:solidFill>
            <a:srgbClr val="0A081B"/>
          </a:solidFill>
          <a:ln w="22860">
            <a:solidFill>
              <a:srgbClr val="16FFBB"/>
            </a:solidFill>
            <a:prstDash val="solid"/>
          </a:ln>
        </p:spPr>
      </p:sp>
      <p:sp>
        <p:nvSpPr>
          <p:cNvPr id="7" name="Text 4"/>
          <p:cNvSpPr/>
          <p:nvPr/>
        </p:nvSpPr>
        <p:spPr>
          <a:xfrm>
            <a:off x="1072991" y="2595682"/>
            <a:ext cx="131326" cy="303728"/>
          </a:xfrm>
          <a:prstGeom prst="rect">
            <a:avLst/>
          </a:prstGeom>
          <a:noFill/>
          <a:ln/>
        </p:spPr>
        <p:txBody>
          <a:bodyPr wrap="none" lIns="0" tIns="0" rIns="0" bIns="0" rtlCol="0" anchor="t"/>
          <a:lstStyle/>
          <a:p>
            <a:pPr algn="ctr" indent="0" marL="0">
              <a:lnSpc>
                <a:spcPts val="2350"/>
              </a:lnSpc>
              <a:buNone/>
            </a:pPr>
            <a:r>
              <a:rPr lang="en-US" sz="2350" b="1" dirty="0">
                <a:solidFill>
                  <a:srgbClr val="E0E4E6"/>
                </a:solidFill>
                <a:latin typeface="Spline Sans Bold" pitchFamily="34" charset="0"/>
                <a:ea typeface="Spline Sans Bold" pitchFamily="34" charset="-122"/>
                <a:cs typeface="Spline Sans Bold" pitchFamily="34" charset="-120"/>
              </a:rPr>
              <a:t>1</a:t>
            </a:r>
            <a:endParaRPr lang="en-US" sz="2350" dirty="0"/>
          </a:p>
        </p:txBody>
      </p:sp>
      <p:sp>
        <p:nvSpPr>
          <p:cNvPr id="8" name="Text 5"/>
          <p:cNvSpPr/>
          <p:nvPr/>
        </p:nvSpPr>
        <p:spPr>
          <a:xfrm>
            <a:off x="2391370" y="2462808"/>
            <a:ext cx="3286006" cy="316349"/>
          </a:xfrm>
          <a:prstGeom prst="rect">
            <a:avLst/>
          </a:prstGeom>
          <a:noFill/>
          <a:ln/>
        </p:spPr>
        <p:txBody>
          <a:bodyPr wrap="none" lIns="0" tIns="0" rIns="0" bIns="0" rtlCol="0" anchor="t"/>
          <a:lstStyle/>
          <a:p>
            <a:pPr algn="l" indent="0" marL="0">
              <a:lnSpc>
                <a:spcPts val="2450"/>
              </a:lnSpc>
              <a:buNone/>
            </a:pPr>
            <a:r>
              <a:rPr lang="en-US" sz="1950" b="1" dirty="0">
                <a:solidFill>
                  <a:srgbClr val="E0E4E6"/>
                </a:solidFill>
                <a:latin typeface="Spline Sans Bold" pitchFamily="34" charset="0"/>
                <a:ea typeface="Spline Sans Bold" pitchFamily="34" charset="-122"/>
                <a:cs typeface="Spline Sans Bold" pitchFamily="34" charset="-120"/>
              </a:rPr>
              <a:t>Scrutinize Communications</a:t>
            </a:r>
            <a:endParaRPr lang="en-US" sz="1950" dirty="0"/>
          </a:p>
        </p:txBody>
      </p:sp>
      <p:sp>
        <p:nvSpPr>
          <p:cNvPr id="9" name="Text 6"/>
          <p:cNvSpPr/>
          <p:nvPr/>
        </p:nvSpPr>
        <p:spPr>
          <a:xfrm>
            <a:off x="2391370" y="2915722"/>
            <a:ext cx="5955506" cy="728662"/>
          </a:xfrm>
          <a:prstGeom prst="rect">
            <a:avLst/>
          </a:prstGeom>
          <a:noFill/>
          <a:ln/>
        </p:spPr>
        <p:txBody>
          <a:bodyPr wrap="square" lIns="0" tIns="0" rIns="0" bIns="0" rtlCol="0" anchor="t"/>
          <a:lstStyle/>
          <a:p>
            <a:pPr algn="l" indent="0" marL="0">
              <a:lnSpc>
                <a:spcPts val="2850"/>
              </a:lnSpc>
              <a:buNone/>
            </a:pPr>
            <a:r>
              <a:rPr lang="en-US" sz="1750" dirty="0">
                <a:solidFill>
                  <a:srgbClr val="E0E4E6"/>
                </a:solidFill>
                <a:latin typeface="Barlow" pitchFamily="34" charset="0"/>
                <a:ea typeface="Barlow" pitchFamily="34" charset="-122"/>
                <a:cs typeface="Barlow" pitchFamily="34" charset="-120"/>
              </a:rPr>
              <a:t>Carefully examine all emails, messages, and website URLs for signs of phishing attempts.</a:t>
            </a:r>
            <a:endParaRPr lang="en-US" sz="1750" dirty="0"/>
          </a:p>
        </p:txBody>
      </p:sp>
      <p:sp>
        <p:nvSpPr>
          <p:cNvPr id="10" name="Shape 7"/>
          <p:cNvSpPr/>
          <p:nvPr/>
        </p:nvSpPr>
        <p:spPr>
          <a:xfrm>
            <a:off x="1364456" y="4596884"/>
            <a:ext cx="797123" cy="30480"/>
          </a:xfrm>
          <a:prstGeom prst="roundRect">
            <a:avLst>
              <a:gd name="adj" fmla="val 1120875"/>
            </a:avLst>
          </a:prstGeom>
          <a:solidFill>
            <a:srgbClr val="29DDDA"/>
          </a:solidFill>
          <a:ln/>
        </p:spPr>
      </p:sp>
      <p:sp>
        <p:nvSpPr>
          <p:cNvPr id="11" name="Shape 8"/>
          <p:cNvSpPr/>
          <p:nvPr/>
        </p:nvSpPr>
        <p:spPr>
          <a:xfrm>
            <a:off x="882491" y="4355902"/>
            <a:ext cx="512445" cy="512445"/>
          </a:xfrm>
          <a:prstGeom prst="roundRect">
            <a:avLst>
              <a:gd name="adj" fmla="val 66669"/>
            </a:avLst>
          </a:prstGeom>
          <a:solidFill>
            <a:srgbClr val="0A081B"/>
          </a:solidFill>
          <a:ln w="22860">
            <a:solidFill>
              <a:srgbClr val="29DDDA"/>
            </a:solidFill>
            <a:prstDash val="solid"/>
          </a:ln>
        </p:spPr>
      </p:sp>
      <p:sp>
        <p:nvSpPr>
          <p:cNvPr id="12" name="Text 9"/>
          <p:cNvSpPr/>
          <p:nvPr/>
        </p:nvSpPr>
        <p:spPr>
          <a:xfrm>
            <a:off x="1054298" y="4460200"/>
            <a:ext cx="168831" cy="303728"/>
          </a:xfrm>
          <a:prstGeom prst="rect">
            <a:avLst/>
          </a:prstGeom>
          <a:noFill/>
          <a:ln/>
        </p:spPr>
        <p:txBody>
          <a:bodyPr wrap="none" lIns="0" tIns="0" rIns="0" bIns="0" rtlCol="0" anchor="t"/>
          <a:lstStyle/>
          <a:p>
            <a:pPr algn="ctr" indent="0" marL="0">
              <a:lnSpc>
                <a:spcPts val="2350"/>
              </a:lnSpc>
              <a:buNone/>
            </a:pPr>
            <a:r>
              <a:rPr lang="en-US" sz="2350" b="1" dirty="0">
                <a:solidFill>
                  <a:srgbClr val="E0E4E6"/>
                </a:solidFill>
                <a:latin typeface="Spline Sans Bold" pitchFamily="34" charset="0"/>
                <a:ea typeface="Spline Sans Bold" pitchFamily="34" charset="-122"/>
                <a:cs typeface="Spline Sans Bold" pitchFamily="34" charset="-120"/>
              </a:rPr>
              <a:t>2</a:t>
            </a:r>
            <a:endParaRPr lang="en-US" sz="2350" dirty="0"/>
          </a:p>
        </p:txBody>
      </p:sp>
      <p:sp>
        <p:nvSpPr>
          <p:cNvPr id="13" name="Text 10"/>
          <p:cNvSpPr/>
          <p:nvPr/>
        </p:nvSpPr>
        <p:spPr>
          <a:xfrm>
            <a:off x="2391370" y="4327327"/>
            <a:ext cx="2665095" cy="316349"/>
          </a:xfrm>
          <a:prstGeom prst="rect">
            <a:avLst/>
          </a:prstGeom>
          <a:noFill/>
          <a:ln/>
        </p:spPr>
        <p:txBody>
          <a:bodyPr wrap="none" lIns="0" tIns="0" rIns="0" bIns="0" rtlCol="0" anchor="t"/>
          <a:lstStyle/>
          <a:p>
            <a:pPr algn="l" indent="0" marL="0">
              <a:lnSpc>
                <a:spcPts val="2450"/>
              </a:lnSpc>
              <a:buNone/>
            </a:pPr>
            <a:r>
              <a:rPr lang="en-US" sz="1950" b="1" dirty="0">
                <a:solidFill>
                  <a:srgbClr val="E0E4E6"/>
                </a:solidFill>
                <a:latin typeface="Spline Sans Bold" pitchFamily="34" charset="0"/>
                <a:ea typeface="Spline Sans Bold" pitchFamily="34" charset="-122"/>
                <a:cs typeface="Spline Sans Bold" pitchFamily="34" charset="-120"/>
              </a:rPr>
              <a:t>Use Strong Passwords</a:t>
            </a:r>
            <a:endParaRPr lang="en-US" sz="1950" dirty="0"/>
          </a:p>
        </p:txBody>
      </p:sp>
      <p:sp>
        <p:nvSpPr>
          <p:cNvPr id="14" name="Text 11"/>
          <p:cNvSpPr/>
          <p:nvPr/>
        </p:nvSpPr>
        <p:spPr>
          <a:xfrm>
            <a:off x="2391370" y="4780240"/>
            <a:ext cx="5955506" cy="728662"/>
          </a:xfrm>
          <a:prstGeom prst="rect">
            <a:avLst/>
          </a:prstGeom>
          <a:noFill/>
          <a:ln/>
        </p:spPr>
        <p:txBody>
          <a:bodyPr wrap="square" lIns="0" tIns="0" rIns="0" bIns="0" rtlCol="0" anchor="t"/>
          <a:lstStyle/>
          <a:p>
            <a:pPr algn="l" indent="0" marL="0">
              <a:lnSpc>
                <a:spcPts val="2850"/>
              </a:lnSpc>
              <a:buNone/>
            </a:pPr>
            <a:r>
              <a:rPr lang="en-US" sz="1750" dirty="0">
                <a:solidFill>
                  <a:srgbClr val="E0E4E6"/>
                </a:solidFill>
                <a:latin typeface="Barlow" pitchFamily="34" charset="0"/>
                <a:ea typeface="Barlow" pitchFamily="34" charset="-122"/>
                <a:cs typeface="Barlow" pitchFamily="34" charset="-120"/>
              </a:rPr>
              <a:t>Implement complex, unique passwords and enable two-factor authentication whenever possible.</a:t>
            </a:r>
            <a:endParaRPr lang="en-US" sz="1750" dirty="0"/>
          </a:p>
        </p:txBody>
      </p:sp>
      <p:sp>
        <p:nvSpPr>
          <p:cNvPr id="15" name="Shape 12"/>
          <p:cNvSpPr/>
          <p:nvPr/>
        </p:nvSpPr>
        <p:spPr>
          <a:xfrm>
            <a:off x="1364456" y="6461403"/>
            <a:ext cx="797123" cy="30480"/>
          </a:xfrm>
          <a:prstGeom prst="roundRect">
            <a:avLst>
              <a:gd name="adj" fmla="val 1120875"/>
            </a:avLst>
          </a:prstGeom>
          <a:solidFill>
            <a:srgbClr val="37A7E7"/>
          </a:solidFill>
          <a:ln/>
        </p:spPr>
      </p:sp>
      <p:sp>
        <p:nvSpPr>
          <p:cNvPr id="16" name="Shape 13"/>
          <p:cNvSpPr/>
          <p:nvPr/>
        </p:nvSpPr>
        <p:spPr>
          <a:xfrm>
            <a:off x="882491" y="6220420"/>
            <a:ext cx="512445" cy="512445"/>
          </a:xfrm>
          <a:prstGeom prst="roundRect">
            <a:avLst>
              <a:gd name="adj" fmla="val 66669"/>
            </a:avLst>
          </a:prstGeom>
          <a:solidFill>
            <a:srgbClr val="0A081B"/>
          </a:solidFill>
          <a:ln w="22860">
            <a:solidFill>
              <a:srgbClr val="37A7E7"/>
            </a:solidFill>
            <a:prstDash val="solid"/>
          </a:ln>
        </p:spPr>
      </p:sp>
      <p:sp>
        <p:nvSpPr>
          <p:cNvPr id="17" name="Text 14"/>
          <p:cNvSpPr/>
          <p:nvPr/>
        </p:nvSpPr>
        <p:spPr>
          <a:xfrm>
            <a:off x="1049774" y="6324719"/>
            <a:ext cx="177879" cy="303728"/>
          </a:xfrm>
          <a:prstGeom prst="rect">
            <a:avLst/>
          </a:prstGeom>
          <a:noFill/>
          <a:ln/>
        </p:spPr>
        <p:txBody>
          <a:bodyPr wrap="none" lIns="0" tIns="0" rIns="0" bIns="0" rtlCol="0" anchor="t"/>
          <a:lstStyle/>
          <a:p>
            <a:pPr algn="ctr" indent="0" marL="0">
              <a:lnSpc>
                <a:spcPts val="2350"/>
              </a:lnSpc>
              <a:buNone/>
            </a:pPr>
            <a:r>
              <a:rPr lang="en-US" sz="2350" b="1" dirty="0">
                <a:solidFill>
                  <a:srgbClr val="E0E4E6"/>
                </a:solidFill>
                <a:latin typeface="Spline Sans Bold" pitchFamily="34" charset="0"/>
                <a:ea typeface="Spline Sans Bold" pitchFamily="34" charset="-122"/>
                <a:cs typeface="Spline Sans Bold" pitchFamily="34" charset="-120"/>
              </a:rPr>
              <a:t>3</a:t>
            </a:r>
            <a:endParaRPr lang="en-US" sz="2350" dirty="0"/>
          </a:p>
        </p:txBody>
      </p:sp>
      <p:sp>
        <p:nvSpPr>
          <p:cNvPr id="18" name="Text 15"/>
          <p:cNvSpPr/>
          <p:nvPr/>
        </p:nvSpPr>
        <p:spPr>
          <a:xfrm>
            <a:off x="2391370" y="6191845"/>
            <a:ext cx="2530673" cy="316349"/>
          </a:xfrm>
          <a:prstGeom prst="rect">
            <a:avLst/>
          </a:prstGeom>
          <a:noFill/>
          <a:ln/>
        </p:spPr>
        <p:txBody>
          <a:bodyPr wrap="none" lIns="0" tIns="0" rIns="0" bIns="0" rtlCol="0" anchor="t"/>
          <a:lstStyle/>
          <a:p>
            <a:pPr algn="l" indent="0" marL="0">
              <a:lnSpc>
                <a:spcPts val="2450"/>
              </a:lnSpc>
              <a:buNone/>
            </a:pPr>
            <a:r>
              <a:rPr lang="en-US" sz="1950" b="1" dirty="0">
                <a:solidFill>
                  <a:srgbClr val="E0E4E6"/>
                </a:solidFill>
                <a:latin typeface="Spline Sans Bold" pitchFamily="34" charset="0"/>
                <a:ea typeface="Spline Sans Bold" pitchFamily="34" charset="-122"/>
                <a:cs typeface="Spline Sans Bold" pitchFamily="34" charset="-120"/>
              </a:rPr>
              <a:t>Exercise Caution</a:t>
            </a:r>
            <a:endParaRPr lang="en-US" sz="1950" dirty="0"/>
          </a:p>
        </p:txBody>
      </p:sp>
      <p:sp>
        <p:nvSpPr>
          <p:cNvPr id="19" name="Text 16"/>
          <p:cNvSpPr/>
          <p:nvPr/>
        </p:nvSpPr>
        <p:spPr>
          <a:xfrm>
            <a:off x="2391370" y="6644759"/>
            <a:ext cx="5955506" cy="728662"/>
          </a:xfrm>
          <a:prstGeom prst="rect">
            <a:avLst/>
          </a:prstGeom>
          <a:noFill/>
          <a:ln/>
        </p:spPr>
        <p:txBody>
          <a:bodyPr wrap="square" lIns="0" tIns="0" rIns="0" bIns="0" rtlCol="0" anchor="t"/>
          <a:lstStyle/>
          <a:p>
            <a:pPr algn="l" indent="0" marL="0">
              <a:lnSpc>
                <a:spcPts val="2850"/>
              </a:lnSpc>
              <a:buNone/>
            </a:pPr>
            <a:r>
              <a:rPr lang="en-US" sz="1750" dirty="0">
                <a:solidFill>
                  <a:srgbClr val="E0E4E6"/>
                </a:solidFill>
                <a:latin typeface="Barlow" pitchFamily="34" charset="0"/>
                <a:ea typeface="Barlow" pitchFamily="34" charset="-122"/>
                <a:cs typeface="Barlow" pitchFamily="34" charset="-120"/>
              </a:rPr>
              <a:t>Be wary of unsolicited requests for personal information and avoid clicking on suspicious links or attachments.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797600"/>
            <a:ext cx="7415927" cy="1371600"/>
          </a:xfrm>
          <a:prstGeom prst="rect">
            <a:avLst/>
          </a:prstGeom>
          <a:noFill/>
          <a:ln/>
        </p:spPr>
        <p:txBody>
          <a:bodyPr wrap="square" lIns="0" tIns="0" rIns="0" bIns="0" rtlCol="0" anchor="t"/>
          <a:lstStyle/>
          <a:p>
            <a:pPr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Best Practices for Handling Suspicious Messages</a:t>
            </a:r>
            <a:endParaRPr lang="en-US" sz="4300" dirty="0"/>
          </a:p>
        </p:txBody>
      </p:sp>
      <p:sp>
        <p:nvSpPr>
          <p:cNvPr id="4" name="Shape 1"/>
          <p:cNvSpPr/>
          <p:nvPr/>
        </p:nvSpPr>
        <p:spPr>
          <a:xfrm>
            <a:off x="864037" y="2817138"/>
            <a:ext cx="555427" cy="555427"/>
          </a:xfrm>
          <a:prstGeom prst="roundRect">
            <a:avLst>
              <a:gd name="adj" fmla="val 66675"/>
            </a:avLst>
          </a:prstGeom>
          <a:solidFill>
            <a:srgbClr val="0A081B"/>
          </a:solidFill>
          <a:ln w="30480">
            <a:solidFill>
              <a:srgbClr val="16FFBB"/>
            </a:solidFill>
            <a:prstDash val="solid"/>
          </a:ln>
        </p:spPr>
      </p:sp>
      <p:sp>
        <p:nvSpPr>
          <p:cNvPr id="5" name="Text 2"/>
          <p:cNvSpPr/>
          <p:nvPr/>
        </p:nvSpPr>
        <p:spPr>
          <a:xfrm>
            <a:off x="1070491" y="2930247"/>
            <a:ext cx="142399" cy="329208"/>
          </a:xfrm>
          <a:prstGeom prst="rect">
            <a:avLst/>
          </a:prstGeom>
          <a:noFill/>
          <a:ln/>
        </p:spPr>
        <p:txBody>
          <a:bodyPr wrap="none" lIns="0" tIns="0" rIns="0" bIns="0" rtlCol="0" anchor="t"/>
          <a:lstStyle/>
          <a:p>
            <a:pPr algn="ctr" indent="0" marL="0">
              <a:lnSpc>
                <a:spcPts val="2550"/>
              </a:lnSpc>
              <a:buNone/>
            </a:pPr>
            <a:r>
              <a:rPr lang="en-US" sz="2550" b="1" dirty="0">
                <a:solidFill>
                  <a:srgbClr val="E0E4E6"/>
                </a:solidFill>
                <a:latin typeface="Spline Sans Bold" pitchFamily="34" charset="0"/>
                <a:ea typeface="Spline Sans Bold" pitchFamily="34" charset="-122"/>
                <a:cs typeface="Spline Sans Bold" pitchFamily="34" charset="-120"/>
              </a:rPr>
              <a:t>1</a:t>
            </a:r>
            <a:endParaRPr lang="en-US" sz="2550" dirty="0"/>
          </a:p>
        </p:txBody>
      </p:sp>
      <p:sp>
        <p:nvSpPr>
          <p:cNvPr id="6" name="Text 3"/>
          <p:cNvSpPr/>
          <p:nvPr/>
        </p:nvSpPr>
        <p:spPr>
          <a:xfrm>
            <a:off x="1666280" y="2817138"/>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Verify the Source</a:t>
            </a:r>
            <a:endParaRPr lang="en-US" sz="2150" dirty="0"/>
          </a:p>
        </p:txBody>
      </p:sp>
      <p:sp>
        <p:nvSpPr>
          <p:cNvPr id="7" name="Text 4"/>
          <p:cNvSpPr/>
          <p:nvPr/>
        </p:nvSpPr>
        <p:spPr>
          <a:xfrm>
            <a:off x="1666280" y="3308152"/>
            <a:ext cx="2782372" cy="1975247"/>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Contact the alleged sender through a known, trusted method to confirm the legitimacy of the request.</a:t>
            </a:r>
            <a:endParaRPr lang="en-US" sz="1900" dirty="0"/>
          </a:p>
        </p:txBody>
      </p:sp>
      <p:sp>
        <p:nvSpPr>
          <p:cNvPr id="8" name="Shape 5"/>
          <p:cNvSpPr/>
          <p:nvPr/>
        </p:nvSpPr>
        <p:spPr>
          <a:xfrm>
            <a:off x="4695468" y="2817138"/>
            <a:ext cx="555427" cy="555427"/>
          </a:xfrm>
          <a:prstGeom prst="roundRect">
            <a:avLst>
              <a:gd name="adj" fmla="val 66675"/>
            </a:avLst>
          </a:prstGeom>
          <a:solidFill>
            <a:srgbClr val="0A081B"/>
          </a:solidFill>
          <a:ln w="30480">
            <a:solidFill>
              <a:srgbClr val="29DDDA"/>
            </a:solidFill>
            <a:prstDash val="solid"/>
          </a:ln>
        </p:spPr>
      </p:sp>
      <p:sp>
        <p:nvSpPr>
          <p:cNvPr id="9" name="Text 6"/>
          <p:cNvSpPr/>
          <p:nvPr/>
        </p:nvSpPr>
        <p:spPr>
          <a:xfrm>
            <a:off x="4881682" y="2930247"/>
            <a:ext cx="182999" cy="329208"/>
          </a:xfrm>
          <a:prstGeom prst="rect">
            <a:avLst/>
          </a:prstGeom>
          <a:noFill/>
          <a:ln/>
        </p:spPr>
        <p:txBody>
          <a:bodyPr wrap="none" lIns="0" tIns="0" rIns="0" bIns="0" rtlCol="0" anchor="t"/>
          <a:lstStyle/>
          <a:p>
            <a:pPr algn="ctr" indent="0" marL="0">
              <a:lnSpc>
                <a:spcPts val="2550"/>
              </a:lnSpc>
              <a:buNone/>
            </a:pPr>
            <a:r>
              <a:rPr lang="en-US" sz="2550" b="1" dirty="0">
                <a:solidFill>
                  <a:srgbClr val="E0E4E6"/>
                </a:solidFill>
                <a:latin typeface="Spline Sans Bold" pitchFamily="34" charset="0"/>
                <a:ea typeface="Spline Sans Bold" pitchFamily="34" charset="-122"/>
                <a:cs typeface="Spline Sans Bold" pitchFamily="34" charset="-120"/>
              </a:rPr>
              <a:t>2</a:t>
            </a:r>
            <a:endParaRPr lang="en-US" sz="2550" dirty="0"/>
          </a:p>
        </p:txBody>
      </p:sp>
      <p:sp>
        <p:nvSpPr>
          <p:cNvPr id="10" name="Text 7"/>
          <p:cNvSpPr/>
          <p:nvPr/>
        </p:nvSpPr>
        <p:spPr>
          <a:xfrm>
            <a:off x="5497711" y="2817138"/>
            <a:ext cx="2782372" cy="685800"/>
          </a:xfrm>
          <a:prstGeom prst="rect">
            <a:avLst/>
          </a:prstGeom>
          <a:noFill/>
          <a:ln/>
        </p:spPr>
        <p:txBody>
          <a:bodyPr wrap="square" lIns="0" tIns="0" rIns="0" bIns="0" rtlCol="0" anchor="t"/>
          <a:lstStyle/>
          <a:p>
            <a:pPr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Avoid Immediate Action</a:t>
            </a:r>
            <a:endParaRPr lang="en-US" sz="2150" dirty="0"/>
          </a:p>
        </p:txBody>
      </p:sp>
      <p:sp>
        <p:nvSpPr>
          <p:cNvPr id="11" name="Text 8"/>
          <p:cNvSpPr/>
          <p:nvPr/>
        </p:nvSpPr>
        <p:spPr>
          <a:xfrm>
            <a:off x="5497711" y="3651052"/>
            <a:ext cx="2782372" cy="1975247"/>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Don't feel pressured to respond or take action immediately, as this is a common tactic used by phishers.</a:t>
            </a:r>
            <a:endParaRPr lang="en-US" sz="1900" dirty="0"/>
          </a:p>
        </p:txBody>
      </p:sp>
      <p:sp>
        <p:nvSpPr>
          <p:cNvPr id="12" name="Shape 9"/>
          <p:cNvSpPr/>
          <p:nvPr/>
        </p:nvSpPr>
        <p:spPr>
          <a:xfrm>
            <a:off x="864037" y="6150769"/>
            <a:ext cx="555427" cy="555427"/>
          </a:xfrm>
          <a:prstGeom prst="roundRect">
            <a:avLst>
              <a:gd name="adj" fmla="val 66675"/>
            </a:avLst>
          </a:prstGeom>
          <a:solidFill>
            <a:srgbClr val="0A081B"/>
          </a:solidFill>
          <a:ln w="30480">
            <a:solidFill>
              <a:srgbClr val="37A7E7"/>
            </a:solidFill>
            <a:prstDash val="solid"/>
          </a:ln>
        </p:spPr>
      </p:sp>
      <p:sp>
        <p:nvSpPr>
          <p:cNvPr id="13" name="Text 10"/>
          <p:cNvSpPr/>
          <p:nvPr/>
        </p:nvSpPr>
        <p:spPr>
          <a:xfrm>
            <a:off x="1045369" y="6263878"/>
            <a:ext cx="192762" cy="329208"/>
          </a:xfrm>
          <a:prstGeom prst="rect">
            <a:avLst/>
          </a:prstGeom>
          <a:noFill/>
          <a:ln/>
        </p:spPr>
        <p:txBody>
          <a:bodyPr wrap="none" lIns="0" tIns="0" rIns="0" bIns="0" rtlCol="0" anchor="t"/>
          <a:lstStyle/>
          <a:p>
            <a:pPr algn="ctr" indent="0" marL="0">
              <a:lnSpc>
                <a:spcPts val="2550"/>
              </a:lnSpc>
              <a:buNone/>
            </a:pPr>
            <a:r>
              <a:rPr lang="en-US" sz="2550" b="1" dirty="0">
                <a:solidFill>
                  <a:srgbClr val="E0E4E6"/>
                </a:solidFill>
                <a:latin typeface="Spline Sans Bold" pitchFamily="34" charset="0"/>
                <a:ea typeface="Spline Sans Bold" pitchFamily="34" charset="-122"/>
                <a:cs typeface="Spline Sans Bold" pitchFamily="34" charset="-120"/>
              </a:rPr>
              <a:t>3</a:t>
            </a:r>
            <a:endParaRPr lang="en-US" sz="2550" dirty="0"/>
          </a:p>
        </p:txBody>
      </p:sp>
      <p:sp>
        <p:nvSpPr>
          <p:cNvPr id="14" name="Text 11"/>
          <p:cNvSpPr/>
          <p:nvPr/>
        </p:nvSpPr>
        <p:spPr>
          <a:xfrm>
            <a:off x="1666280" y="6150769"/>
            <a:ext cx="3400663" cy="342900"/>
          </a:xfrm>
          <a:prstGeom prst="rect">
            <a:avLst/>
          </a:prstGeom>
          <a:noFill/>
          <a:ln/>
        </p:spPr>
        <p:txBody>
          <a:bodyPr wrap="none" lIns="0" tIns="0" rIns="0" bIns="0" rtlCol="0" anchor="t"/>
          <a:lstStyle/>
          <a:p>
            <a:pPr indent="0" marL="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Report Suspicious Activity</a:t>
            </a:r>
            <a:endParaRPr lang="en-US" sz="2150" dirty="0"/>
          </a:p>
        </p:txBody>
      </p:sp>
      <p:sp>
        <p:nvSpPr>
          <p:cNvPr id="15" name="Text 12"/>
          <p:cNvSpPr/>
          <p:nvPr/>
        </p:nvSpPr>
        <p:spPr>
          <a:xfrm>
            <a:off x="1666280" y="6641783"/>
            <a:ext cx="6613684" cy="790099"/>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If you suspect a message is a phishing attempt, report it to the appropriate authorities or your organization's security team.</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2267307"/>
            <a:ext cx="7473910" cy="685800"/>
          </a:xfrm>
          <a:prstGeom prst="rect">
            <a:avLst/>
          </a:prstGeom>
          <a:noFill/>
          <a:ln/>
        </p:spPr>
        <p:txBody>
          <a:bodyPr wrap="none" lIns="0" tIns="0" rIns="0" bIns="0" rtlCol="0" anchor="t"/>
          <a:lstStyle/>
          <a:p>
            <a:pPr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Reporting Phishing Attempts</a:t>
            </a:r>
            <a:endParaRPr lang="en-US" sz="4300" dirty="0"/>
          </a:p>
        </p:txBody>
      </p:sp>
      <p:sp>
        <p:nvSpPr>
          <p:cNvPr id="3" name="Text 1"/>
          <p:cNvSpPr/>
          <p:nvPr/>
        </p:nvSpPr>
        <p:spPr>
          <a:xfrm>
            <a:off x="864037" y="3570208"/>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Individual Reporting</a:t>
            </a:r>
            <a:endParaRPr lang="en-US" sz="2150" dirty="0"/>
          </a:p>
        </p:txBody>
      </p:sp>
      <p:sp>
        <p:nvSpPr>
          <p:cNvPr id="4" name="Text 2"/>
          <p:cNvSpPr/>
          <p:nvPr/>
        </p:nvSpPr>
        <p:spPr>
          <a:xfrm>
            <a:off x="864037" y="4159925"/>
            <a:ext cx="3898821" cy="1580198"/>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Report phishing emails to your email provider or the Anti-Phishing Working Group (APWG) to help identify and stop these attacks.</a:t>
            </a:r>
            <a:endParaRPr lang="en-US" sz="1900" dirty="0"/>
          </a:p>
        </p:txBody>
      </p:sp>
      <p:sp>
        <p:nvSpPr>
          <p:cNvPr id="5" name="Text 3"/>
          <p:cNvSpPr/>
          <p:nvPr/>
        </p:nvSpPr>
        <p:spPr>
          <a:xfrm>
            <a:off x="5372695" y="3570208"/>
            <a:ext cx="3248978" cy="342900"/>
          </a:xfrm>
          <a:prstGeom prst="rect">
            <a:avLst/>
          </a:prstGeom>
          <a:noFill/>
          <a:ln/>
        </p:spPr>
        <p:txBody>
          <a:bodyPr wrap="none" lIns="0" tIns="0" rIns="0" bIns="0" rtlCol="0" anchor="t"/>
          <a:lstStyle/>
          <a:p>
            <a:pPr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Organizational Reporting</a:t>
            </a:r>
            <a:endParaRPr lang="en-US" sz="2150" dirty="0"/>
          </a:p>
        </p:txBody>
      </p:sp>
      <p:sp>
        <p:nvSpPr>
          <p:cNvPr id="6" name="Text 4"/>
          <p:cNvSpPr/>
          <p:nvPr/>
        </p:nvSpPr>
        <p:spPr>
          <a:xfrm>
            <a:off x="5372695" y="4159925"/>
            <a:ext cx="3898821" cy="1580198"/>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If you're part of an organization, report phishing attempts to your IT or security team to help protect the entire network.</a:t>
            </a:r>
            <a:endParaRPr lang="en-US" sz="1900" dirty="0"/>
          </a:p>
        </p:txBody>
      </p:sp>
      <p:sp>
        <p:nvSpPr>
          <p:cNvPr id="7" name="Text 5"/>
          <p:cNvSpPr/>
          <p:nvPr/>
        </p:nvSpPr>
        <p:spPr>
          <a:xfrm>
            <a:off x="9881354" y="3570208"/>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Law Enforcement</a:t>
            </a:r>
            <a:endParaRPr lang="en-US" sz="2150" dirty="0"/>
          </a:p>
        </p:txBody>
      </p:sp>
      <p:sp>
        <p:nvSpPr>
          <p:cNvPr id="8" name="Text 6"/>
          <p:cNvSpPr/>
          <p:nvPr/>
        </p:nvSpPr>
        <p:spPr>
          <a:xfrm>
            <a:off x="9881354" y="4159925"/>
            <a:ext cx="3898821" cy="1580198"/>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In cases of identity theft or substantial financial loss, consider filing a report with the appropriate law enforcement agencies.</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2024-10-05T13:46:31Z</dcterms:created>
  <dcterms:modified xsi:type="dcterms:W3CDTF">2024-10-05T13:46:31Z</dcterms:modified>
</cp:coreProperties>
</file>